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456" r:id="rId4"/>
    <p:sldId id="457" r:id="rId5"/>
    <p:sldId id="262" r:id="rId6"/>
    <p:sldId id="458" r:id="rId7"/>
    <p:sldId id="459" r:id="rId8"/>
    <p:sldId id="460" r:id="rId9"/>
    <p:sldId id="468" r:id="rId10"/>
    <p:sldId id="469" r:id="rId11"/>
    <p:sldId id="474" r:id="rId12"/>
    <p:sldId id="475" r:id="rId13"/>
    <p:sldId id="470" r:id="rId14"/>
    <p:sldId id="463" r:id="rId15"/>
    <p:sldId id="461" r:id="rId16"/>
    <p:sldId id="471" r:id="rId17"/>
    <p:sldId id="464" r:id="rId18"/>
    <p:sldId id="472" r:id="rId19"/>
    <p:sldId id="462" r:id="rId20"/>
    <p:sldId id="473" r:id="rId21"/>
    <p:sldId id="465" r:id="rId22"/>
    <p:sldId id="466" r:id="rId23"/>
    <p:sldId id="467" r:id="rId2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483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홍성희" initials="홍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DFF7"/>
    <a:srgbClr val="90DDF5"/>
    <a:srgbClr val="0000FF"/>
    <a:srgbClr val="E6223F"/>
    <a:srgbClr val="FF9F9F"/>
    <a:srgbClr val="FF6409"/>
    <a:srgbClr val="ECECEC"/>
    <a:srgbClr val="FFFFCC"/>
    <a:srgbClr val="ECF1F8"/>
    <a:srgbClr val="FFD4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06"/>
    <p:restoredTop sz="88007" autoAdjust="0"/>
  </p:normalViewPr>
  <p:slideViewPr>
    <p:cSldViewPr snapToObjects="1">
      <p:cViewPr varScale="1">
        <p:scale>
          <a:sx n="86" d="100"/>
          <a:sy n="86" d="100"/>
        </p:scale>
        <p:origin x="1603" y="58"/>
      </p:cViewPr>
      <p:guideLst>
        <p:guide orient="horz" pos="2160"/>
        <p:guide pos="2880"/>
        <p:guide pos="483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80" d="100"/>
          <a:sy n="80" d="100"/>
        </p:scale>
        <p:origin x="-2022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15501-253F-4A8B-8D45-B6D6EE72D216}" type="datetimeFigureOut">
              <a:rPr lang="ko-KR" altLang="en-US" smtClean="0"/>
              <a:t>2018-01-27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71621-1312-47E6-A861-D62E55BE1A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0748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02A4FF-475C-468A-8B5E-5AD1DD931E05}" type="datetimeFigureOut">
              <a:rPr lang="ko-KR" altLang="en-US" smtClean="0"/>
              <a:t>2018-01-27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E50480-4306-4BE8-8ED1-4B08E2B51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373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6512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6615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5730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759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91549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97211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88353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19739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31666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72198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1543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16496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8823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73333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2881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657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447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19800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23875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3665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3364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E50480-4306-4BE8-8ED1-4B08E2B5108D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1154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68" y="5373216"/>
            <a:ext cx="2509200" cy="6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4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사용자 지정 레이아웃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249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68" y="5373216"/>
            <a:ext cx="2509200" cy="6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537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35496" y="6624736"/>
            <a:ext cx="3744416" cy="1886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Copyright@2018 SK holdings </a:t>
            </a:r>
            <a:r>
              <a:rPr lang="en-US" altLang="ko-KR" sz="10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Co.Ltd</a:t>
            </a:r>
            <a:r>
              <a:rPr lang="en-US" altLang="ko-KR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 All Rights Reserved</a:t>
            </a:r>
            <a:endParaRPr lang="ko-KR" alt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내용 개체 틀 2"/>
          <p:cNvSpPr>
            <a:spLocks noGrp="1"/>
          </p:cNvSpPr>
          <p:nvPr>
            <p:ph idx="13"/>
          </p:nvPr>
        </p:nvSpPr>
        <p:spPr>
          <a:xfrm>
            <a:off x="252000" y="1052736"/>
            <a:ext cx="8640000" cy="532859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10000"/>
              </a:lnSpc>
              <a:spcBef>
                <a:spcPts val="1200"/>
              </a:spcBef>
              <a:buFont typeface="Wingdings" pitchFamily="2" charset="2"/>
              <a:buChar char="§"/>
              <a:defRPr lang="ko-KR" altLang="en-US" sz="18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85750">
              <a:lnSpc>
                <a:spcPct val="110000"/>
              </a:lnSpc>
              <a:spcBef>
                <a:spcPts val="1200"/>
              </a:spcBef>
              <a:buFont typeface="Arial" pitchFamily="34" charset="0"/>
              <a:buChar char="−"/>
              <a:tabLst>
                <a:tab pos="723900" algn="l"/>
                <a:tab pos="804863" algn="l"/>
              </a:tabLst>
              <a:defRPr lang="ko-KR" altLang="en-US" sz="1600" kern="120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17563" indent="-285750">
              <a:lnSpc>
                <a:spcPct val="110000"/>
              </a:lnSpc>
              <a:spcBef>
                <a:spcPts val="1200"/>
              </a:spcBef>
              <a:buFont typeface="Arial" pitchFamily="34" charset="0"/>
              <a:buChar char="•"/>
              <a:defRPr lang="ko-KR" altLang="en-US" sz="1600" kern="120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160463" indent="-260350">
              <a:lnSpc>
                <a:spcPct val="110000"/>
              </a:lnSpc>
              <a:spcBef>
                <a:spcPts val="1200"/>
              </a:spcBef>
              <a:buFont typeface="Wingdings" pitchFamily="2" charset="2"/>
              <a:buChar char="Ø"/>
              <a:defRPr lang="ko-KR" altLang="en-US" sz="1600" kern="1200" smtClean="0">
                <a:solidFill>
                  <a:schemeClr val="tx1"/>
                </a:solidFill>
                <a:latin typeface="맑은 고딕"/>
                <a:ea typeface="맑은 고딕"/>
                <a:cs typeface="+mn-cs"/>
              </a:defRPr>
            </a:lvl4pPr>
            <a:lvl5pPr marL="1609725" indent="-354013">
              <a:lnSpc>
                <a:spcPct val="110000"/>
              </a:lnSpc>
              <a:spcBef>
                <a:spcPts val="1200"/>
              </a:spcBef>
              <a:buFont typeface="Wingdings" pitchFamily="2" charset="2"/>
              <a:buChar char="ü"/>
              <a:defRPr sz="14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marL="457200" lvl="1" algn="l" defTabSz="914400" rtl="0" eaLnBrk="1" latinLnBrk="1" hangingPunct="1">
              <a:lnSpc>
                <a:spcPct val="130000"/>
              </a:lnSpc>
            </a:pPr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524766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8CD7C-F42E-4F77-9177-61D3F456AF26}" type="datetimeFigureOut">
              <a:rPr lang="ko-KR" altLang="en-US" smtClean="0"/>
              <a:t>2018-01-27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0A43E-0D4A-45F8-B582-A61DA4A1E33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274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83568" y="1124744"/>
            <a:ext cx="7848872" cy="11521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400" b="1" spc="-350" dirty="0">
                <a:solidFill>
                  <a:schemeClr val="bg1"/>
                </a:solidFill>
                <a:latin typeface="+mn-ea"/>
              </a:rPr>
              <a:t>Data API </a:t>
            </a:r>
            <a:r>
              <a:rPr lang="ko-KR" altLang="en-US" sz="5400" b="1" spc="-350" dirty="0">
                <a:solidFill>
                  <a:schemeClr val="bg1"/>
                </a:solidFill>
                <a:latin typeface="+mn-ea"/>
              </a:rPr>
              <a:t>실습</a:t>
            </a:r>
            <a:endParaRPr lang="en-US" altLang="ko-KR" sz="5400" b="1" spc="-3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70975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1. Hadoop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8AF23F-F1E9-4A3D-8CF9-A0622E10DEE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dirty="0"/>
              <a:t>데이터 복제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7098585-9D3B-4843-82E0-87FF2E10103A}"/>
              </a:ext>
            </a:extLst>
          </p:cNvPr>
          <p:cNvSpPr txBox="1"/>
          <p:nvPr/>
        </p:nvSpPr>
        <p:spPr>
          <a:xfrm>
            <a:off x="3594745" y="1403484"/>
            <a:ext cx="196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Block Replication</a:t>
            </a:r>
            <a:endParaRPr lang="ko-KR" altLang="en-US" dirty="0"/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97E08E87-0DFC-4ED8-A8AA-9C77BDFB7DB7}"/>
              </a:ext>
            </a:extLst>
          </p:cNvPr>
          <p:cNvSpPr/>
          <p:nvPr/>
        </p:nvSpPr>
        <p:spPr>
          <a:xfrm>
            <a:off x="881336" y="1818370"/>
            <a:ext cx="7344816" cy="110683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Namenode</a:t>
            </a:r>
            <a:r>
              <a:rPr lang="en-US" altLang="ko-KR" b="1" dirty="0">
                <a:solidFill>
                  <a:schemeClr val="tx1"/>
                </a:solidFill>
              </a:rPr>
              <a:t> (Filename, </a:t>
            </a:r>
            <a:r>
              <a:rPr lang="en-US" altLang="ko-KR" b="1" dirty="0" err="1">
                <a:solidFill>
                  <a:schemeClr val="tx1"/>
                </a:solidFill>
              </a:rPr>
              <a:t>numReplica</a:t>
            </a:r>
            <a:r>
              <a:rPr lang="en-US" altLang="ko-KR" b="1" dirty="0">
                <a:solidFill>
                  <a:schemeClr val="tx1"/>
                </a:solidFill>
              </a:rPr>
              <a:t>, block-ids, …)</a:t>
            </a:r>
          </a:p>
          <a:p>
            <a:pPr algn="ctr"/>
            <a:r>
              <a:rPr lang="en-US" altLang="ko-KR" dirty="0"/>
              <a:t>/user/fruit/apple.txt, r:2, {1, 3}, …</a:t>
            </a:r>
          </a:p>
          <a:p>
            <a:pPr algn="ctr"/>
            <a:r>
              <a:rPr lang="en-US" altLang="ko-KR" dirty="0"/>
              <a:t>/user/fruit/orange.txt, r:3, {2, 4, 5}, …</a:t>
            </a:r>
            <a:endParaRPr lang="ko-KR" altLang="en-US" dirty="0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D95E310-92F8-4B8C-953A-A7EC0F861793}"/>
              </a:ext>
            </a:extLst>
          </p:cNvPr>
          <p:cNvSpPr/>
          <p:nvPr/>
        </p:nvSpPr>
        <p:spPr>
          <a:xfrm>
            <a:off x="577999" y="3785245"/>
            <a:ext cx="1872208" cy="11521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C01831B7-6545-4403-9B48-1587A8CB1266}"/>
              </a:ext>
            </a:extLst>
          </p:cNvPr>
          <p:cNvSpPr/>
          <p:nvPr/>
        </p:nvSpPr>
        <p:spPr>
          <a:xfrm>
            <a:off x="2627784" y="3785245"/>
            <a:ext cx="1872208" cy="11521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1CD6D09A-03C6-42DF-A2DC-A26C33A1FC87}"/>
              </a:ext>
            </a:extLst>
          </p:cNvPr>
          <p:cNvSpPr/>
          <p:nvPr/>
        </p:nvSpPr>
        <p:spPr>
          <a:xfrm>
            <a:off x="4677569" y="3789040"/>
            <a:ext cx="1872208" cy="11521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8C9540FC-158E-4FCE-950D-AEC3F402EABC}"/>
              </a:ext>
            </a:extLst>
          </p:cNvPr>
          <p:cNvSpPr/>
          <p:nvPr/>
        </p:nvSpPr>
        <p:spPr>
          <a:xfrm>
            <a:off x="6727354" y="3789040"/>
            <a:ext cx="1872208" cy="11521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C297C7CB-4422-4228-9861-43CF40CB07B6}"/>
              </a:ext>
            </a:extLst>
          </p:cNvPr>
          <p:cNvSpPr/>
          <p:nvPr/>
        </p:nvSpPr>
        <p:spPr>
          <a:xfrm>
            <a:off x="577999" y="5191100"/>
            <a:ext cx="1872208" cy="11521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2CB4489F-9063-4DA1-AB1E-E979AAF97D8E}"/>
              </a:ext>
            </a:extLst>
          </p:cNvPr>
          <p:cNvSpPr/>
          <p:nvPr/>
        </p:nvSpPr>
        <p:spPr>
          <a:xfrm>
            <a:off x="2627784" y="5191100"/>
            <a:ext cx="1872208" cy="11521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082FE161-50DA-46CC-A1C4-8A7D42612D22}"/>
              </a:ext>
            </a:extLst>
          </p:cNvPr>
          <p:cNvSpPr/>
          <p:nvPr/>
        </p:nvSpPr>
        <p:spPr>
          <a:xfrm>
            <a:off x="4677569" y="5194895"/>
            <a:ext cx="1872208" cy="11521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A57E5A74-4F19-453A-B538-034D9A8CCA9A}"/>
              </a:ext>
            </a:extLst>
          </p:cNvPr>
          <p:cNvSpPr/>
          <p:nvPr/>
        </p:nvSpPr>
        <p:spPr>
          <a:xfrm>
            <a:off x="6727354" y="5194895"/>
            <a:ext cx="1872208" cy="11521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69BEF19-CFC5-494D-8173-F2BEF8DCA24A}"/>
              </a:ext>
            </a:extLst>
          </p:cNvPr>
          <p:cNvSpPr txBox="1"/>
          <p:nvPr/>
        </p:nvSpPr>
        <p:spPr>
          <a:xfrm>
            <a:off x="3876526" y="3285758"/>
            <a:ext cx="1354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Datanodes</a:t>
            </a:r>
            <a:endParaRPr lang="ko-KR" alt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0D1BAE0-F2AE-4E37-B2B4-1C2C86469197}"/>
              </a:ext>
            </a:extLst>
          </p:cNvPr>
          <p:cNvSpPr txBox="1"/>
          <p:nvPr/>
        </p:nvSpPr>
        <p:spPr>
          <a:xfrm>
            <a:off x="1226071" y="4611932"/>
            <a:ext cx="576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DN1</a:t>
            </a:r>
            <a:endParaRPr lang="ko-KR" altLang="en-US" sz="14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E069D19-A0B1-4B29-A248-4BA275701064}"/>
              </a:ext>
            </a:extLst>
          </p:cNvPr>
          <p:cNvSpPr txBox="1"/>
          <p:nvPr/>
        </p:nvSpPr>
        <p:spPr>
          <a:xfrm>
            <a:off x="3275856" y="4611932"/>
            <a:ext cx="576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DN2</a:t>
            </a:r>
            <a:endParaRPr lang="ko-KR" altLang="en-US" sz="14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B057843-F8BC-4003-83C1-D3222A71AAD6}"/>
              </a:ext>
            </a:extLst>
          </p:cNvPr>
          <p:cNvSpPr txBox="1"/>
          <p:nvPr/>
        </p:nvSpPr>
        <p:spPr>
          <a:xfrm>
            <a:off x="5325641" y="4606366"/>
            <a:ext cx="576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DN3</a:t>
            </a:r>
            <a:endParaRPr lang="ko-KR" altLang="en-US" sz="14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613FF02-C828-4133-9A78-5533C8E8C4AA}"/>
              </a:ext>
            </a:extLst>
          </p:cNvPr>
          <p:cNvSpPr txBox="1"/>
          <p:nvPr/>
        </p:nvSpPr>
        <p:spPr>
          <a:xfrm>
            <a:off x="7375426" y="4611932"/>
            <a:ext cx="576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DN4</a:t>
            </a:r>
            <a:endParaRPr lang="ko-KR" altLang="en-US" sz="14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261F2CF-2E8B-4C14-AA01-15ED09E19F21}"/>
              </a:ext>
            </a:extLst>
          </p:cNvPr>
          <p:cNvSpPr txBox="1"/>
          <p:nvPr/>
        </p:nvSpPr>
        <p:spPr>
          <a:xfrm>
            <a:off x="1226071" y="6035451"/>
            <a:ext cx="576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DN5</a:t>
            </a:r>
            <a:endParaRPr lang="ko-KR" altLang="en-US" sz="14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67C8EC4-7CAD-463F-BAD1-9627129D9E7A}"/>
              </a:ext>
            </a:extLst>
          </p:cNvPr>
          <p:cNvSpPr txBox="1"/>
          <p:nvPr/>
        </p:nvSpPr>
        <p:spPr>
          <a:xfrm>
            <a:off x="3275856" y="6033541"/>
            <a:ext cx="576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DN6</a:t>
            </a:r>
            <a:endParaRPr lang="ko-KR" altLang="en-US" sz="14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E060031-C96B-48B8-B789-780075A8F1B4}"/>
              </a:ext>
            </a:extLst>
          </p:cNvPr>
          <p:cNvSpPr txBox="1"/>
          <p:nvPr/>
        </p:nvSpPr>
        <p:spPr>
          <a:xfrm>
            <a:off x="5325641" y="6033540"/>
            <a:ext cx="576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DN7</a:t>
            </a:r>
            <a:endParaRPr lang="ko-KR" altLang="en-US" sz="14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53455EC-4A6E-4A3A-B37D-69CB025C19A6}"/>
              </a:ext>
            </a:extLst>
          </p:cNvPr>
          <p:cNvSpPr txBox="1"/>
          <p:nvPr/>
        </p:nvSpPr>
        <p:spPr>
          <a:xfrm>
            <a:off x="7375426" y="6033539"/>
            <a:ext cx="576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DN8</a:t>
            </a:r>
            <a:endParaRPr lang="ko-KR" altLang="en-US" sz="1400" dirty="0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C1EA6F2A-D022-4184-9E4C-9736A78A9D4E}"/>
              </a:ext>
            </a:extLst>
          </p:cNvPr>
          <p:cNvSpPr/>
          <p:nvPr/>
        </p:nvSpPr>
        <p:spPr>
          <a:xfrm>
            <a:off x="755576" y="3933056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B37ADFCD-5C10-4535-80E0-C284589CB3BE}"/>
              </a:ext>
            </a:extLst>
          </p:cNvPr>
          <p:cNvSpPr/>
          <p:nvPr/>
        </p:nvSpPr>
        <p:spPr>
          <a:xfrm>
            <a:off x="1514103" y="4178185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F24F63C7-4247-4E7F-BAEE-380C96889CB2}"/>
              </a:ext>
            </a:extLst>
          </p:cNvPr>
          <p:cNvSpPr/>
          <p:nvPr/>
        </p:nvSpPr>
        <p:spPr>
          <a:xfrm>
            <a:off x="3621832" y="3878131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CBFB0B12-ED76-4FCA-B8D4-0781EC6FA155}"/>
              </a:ext>
            </a:extLst>
          </p:cNvPr>
          <p:cNvSpPr/>
          <p:nvPr/>
        </p:nvSpPr>
        <p:spPr>
          <a:xfrm>
            <a:off x="4929486" y="4024717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B6B3213F-2DEF-4575-8947-6AC710D21B44}"/>
              </a:ext>
            </a:extLst>
          </p:cNvPr>
          <p:cNvSpPr/>
          <p:nvPr/>
        </p:nvSpPr>
        <p:spPr>
          <a:xfrm>
            <a:off x="5831310" y="4172619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DECCDB98-F230-45E2-8792-0FF0B233C680}"/>
              </a:ext>
            </a:extLst>
          </p:cNvPr>
          <p:cNvSpPr/>
          <p:nvPr/>
        </p:nvSpPr>
        <p:spPr>
          <a:xfrm>
            <a:off x="6911541" y="3945607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8FC1D7DD-1716-4AA1-BD08-04B154043F64}"/>
              </a:ext>
            </a:extLst>
          </p:cNvPr>
          <p:cNvSpPr/>
          <p:nvPr/>
        </p:nvSpPr>
        <p:spPr>
          <a:xfrm>
            <a:off x="7896003" y="4022993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E9DF9D67-A96A-4A50-A004-229AD782A1D8}"/>
              </a:ext>
            </a:extLst>
          </p:cNvPr>
          <p:cNvSpPr/>
          <p:nvPr/>
        </p:nvSpPr>
        <p:spPr>
          <a:xfrm>
            <a:off x="806749" y="5617396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518213BF-69FC-40B5-AB4A-9CD8072ABC2D}"/>
              </a:ext>
            </a:extLst>
          </p:cNvPr>
          <p:cNvSpPr/>
          <p:nvPr/>
        </p:nvSpPr>
        <p:spPr>
          <a:xfrm>
            <a:off x="2969146" y="5402110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4BE80F52-81E2-4D73-AEAD-0C02DB613D55}"/>
              </a:ext>
            </a:extLst>
          </p:cNvPr>
          <p:cNvSpPr/>
          <p:nvPr/>
        </p:nvSpPr>
        <p:spPr>
          <a:xfrm>
            <a:off x="1694123" y="5364912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A82CD3E3-BA9C-4A65-AAAE-EAFF5713B938}"/>
              </a:ext>
            </a:extLst>
          </p:cNvPr>
          <p:cNvSpPr/>
          <p:nvPr/>
        </p:nvSpPr>
        <p:spPr>
          <a:xfrm>
            <a:off x="4934359" y="5337292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2AEAE94E-5BDF-4BD0-94CA-FBDC42DA2923}"/>
              </a:ext>
            </a:extLst>
          </p:cNvPr>
          <p:cNvSpPr/>
          <p:nvPr/>
        </p:nvSpPr>
        <p:spPr>
          <a:xfrm>
            <a:off x="5889526" y="5639195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86DF2F3C-010C-4FE9-8839-BF60F440E41C}"/>
              </a:ext>
            </a:extLst>
          </p:cNvPr>
          <p:cNvSpPr/>
          <p:nvPr/>
        </p:nvSpPr>
        <p:spPr>
          <a:xfrm>
            <a:off x="7973033" y="5311471"/>
            <a:ext cx="360040" cy="3600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6CD61CE4-A9A3-4C93-A71B-7EDFDC4D26DB}"/>
              </a:ext>
            </a:extLst>
          </p:cNvPr>
          <p:cNvSpPr/>
          <p:nvPr/>
        </p:nvSpPr>
        <p:spPr>
          <a:xfrm>
            <a:off x="6871370" y="2338814"/>
            <a:ext cx="2093118" cy="123420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200" b="1" dirty="0"/>
              <a:t>block-id -&gt; </a:t>
            </a:r>
            <a:r>
              <a:rPr lang="en-US" altLang="ko-KR" sz="1200" b="1" dirty="0" err="1"/>
              <a:t>datanode</a:t>
            </a:r>
            <a:endParaRPr lang="en-US" altLang="ko-KR" sz="1200" b="1" dirty="0"/>
          </a:p>
          <a:p>
            <a:r>
              <a:rPr lang="en-US" altLang="ko-KR" sz="1200" dirty="0"/>
              <a:t>1 -&gt; DN1, DN3</a:t>
            </a:r>
          </a:p>
          <a:p>
            <a:r>
              <a:rPr lang="en-US" altLang="ko-KR" sz="1200" dirty="0"/>
              <a:t>2 -&gt; DN1, DN2, DN4</a:t>
            </a:r>
          </a:p>
          <a:p>
            <a:r>
              <a:rPr lang="en-US" altLang="ko-KR" sz="1200" dirty="0"/>
              <a:t>3 -&gt; DN5, DN7</a:t>
            </a:r>
          </a:p>
          <a:p>
            <a:r>
              <a:rPr lang="en-US" altLang="ko-KR" sz="1200" dirty="0"/>
              <a:t>4 -&gt; DN3, DN6, DN8</a:t>
            </a:r>
          </a:p>
          <a:p>
            <a:r>
              <a:rPr lang="en-US" altLang="ko-KR" sz="1200" dirty="0"/>
              <a:t>5 -&gt; DN4, DN5, DN7</a:t>
            </a:r>
          </a:p>
        </p:txBody>
      </p:sp>
    </p:spTree>
    <p:extLst>
      <p:ext uri="{BB962C8B-B14F-4D97-AF65-F5344CB8AC3E}">
        <p14:creationId xmlns:p14="http://schemas.microsoft.com/office/powerpoint/2010/main" val="405933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1. Hadoop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8AF23F-F1E9-4A3D-8CF9-A0622E10DEE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MapReduce</a:t>
            </a:r>
          </a:p>
          <a:p>
            <a:pPr lvl="1"/>
            <a:r>
              <a:rPr lang="ko-KR" altLang="en-US" dirty="0">
                <a:latin typeface="+mj-ea"/>
              </a:rPr>
              <a:t>분산 병렬 처리 프레임워크</a:t>
            </a:r>
          </a:p>
          <a:p>
            <a:pPr lvl="2"/>
            <a:r>
              <a:rPr lang="en-US" altLang="ko-KR" dirty="0">
                <a:latin typeface="+mj-ea"/>
              </a:rPr>
              <a:t>Hadoop </a:t>
            </a:r>
            <a:r>
              <a:rPr lang="ko-KR" altLang="en-US" dirty="0">
                <a:latin typeface="+mj-ea"/>
              </a:rPr>
              <a:t>환경에서 </a:t>
            </a:r>
            <a:r>
              <a:rPr lang="en-US" altLang="ko-KR" dirty="0">
                <a:latin typeface="+mj-ea"/>
              </a:rPr>
              <a:t>HDFS(Hadoop Distributed File System)</a:t>
            </a:r>
            <a:r>
              <a:rPr lang="ko-KR" altLang="en-US" dirty="0">
                <a:latin typeface="+mj-ea"/>
              </a:rPr>
              <a:t>에 적재된 대용량 데이터를 병렬로 처리하기 위한 </a:t>
            </a:r>
            <a:r>
              <a:rPr lang="en-US" altLang="ko-KR" dirty="0">
                <a:latin typeface="+mj-ea"/>
              </a:rPr>
              <a:t>Software Framework </a:t>
            </a:r>
            <a:r>
              <a:rPr lang="ko-KR" altLang="en-US" dirty="0">
                <a:latin typeface="+mj-ea"/>
              </a:rPr>
              <a:t>제공</a:t>
            </a:r>
          </a:p>
          <a:p>
            <a:pPr lvl="2"/>
            <a:r>
              <a:rPr lang="en-US" altLang="ko-KR" dirty="0">
                <a:latin typeface="+mj-ea"/>
              </a:rPr>
              <a:t>Mapper, Reducer </a:t>
            </a:r>
            <a:r>
              <a:rPr lang="ko-KR" altLang="en-US" dirty="0">
                <a:latin typeface="+mj-ea"/>
              </a:rPr>
              <a:t>구현으로 분산 병렬 처리 모듈의 개발을 쉽게 개발할 수 있도록 함</a:t>
            </a:r>
          </a:p>
          <a:p>
            <a:pPr lvl="3"/>
            <a:r>
              <a:rPr lang="ko-KR" altLang="en-US" dirty="0">
                <a:latin typeface="+mj-ea"/>
              </a:rPr>
              <a:t>개발자는 데이터의 입</a:t>
            </a:r>
            <a:r>
              <a:rPr lang="en-US" altLang="ko-KR" dirty="0">
                <a:latin typeface="+mj-ea"/>
              </a:rPr>
              <a:t>/</a:t>
            </a:r>
            <a:r>
              <a:rPr lang="ko-KR" altLang="en-US" dirty="0">
                <a:latin typeface="+mj-ea"/>
              </a:rPr>
              <a:t>출력</a:t>
            </a:r>
            <a:r>
              <a:rPr lang="en-US" altLang="ko-KR" dirty="0">
                <a:latin typeface="+mj-ea"/>
              </a:rPr>
              <a:t>, </a:t>
            </a:r>
            <a:r>
              <a:rPr lang="ko-KR" altLang="en-US" dirty="0">
                <a:latin typeface="+mj-ea"/>
              </a:rPr>
              <a:t>분산처리를 직접 구현할 필요 없이 라이브러리를 이용하여 </a:t>
            </a:r>
            <a:r>
              <a:rPr lang="en-US" altLang="ko-KR" dirty="0">
                <a:latin typeface="+mj-ea"/>
              </a:rPr>
              <a:t>MapReduce </a:t>
            </a:r>
            <a:r>
              <a:rPr lang="ko-KR" altLang="en-US" dirty="0">
                <a:latin typeface="+mj-ea"/>
              </a:rPr>
              <a:t>프로그램을 개발</a:t>
            </a:r>
          </a:p>
          <a:p>
            <a:pPr lvl="3"/>
            <a:r>
              <a:rPr lang="en-US" altLang="ko-KR" dirty="0">
                <a:latin typeface="+mj-ea"/>
              </a:rPr>
              <a:t>Mapper</a:t>
            </a:r>
            <a:r>
              <a:rPr lang="ko-KR" altLang="en-US" dirty="0">
                <a:latin typeface="+mj-ea"/>
              </a:rPr>
              <a:t>와 </a:t>
            </a:r>
            <a:r>
              <a:rPr lang="en-US" altLang="ko-KR" dirty="0">
                <a:latin typeface="+mj-ea"/>
              </a:rPr>
              <a:t>Reducer </a:t>
            </a:r>
            <a:r>
              <a:rPr lang="ko-KR" altLang="en-US" dirty="0">
                <a:latin typeface="+mj-ea"/>
              </a:rPr>
              <a:t>내부에 요구사항에 맞게 알고리즘을 </a:t>
            </a:r>
            <a:r>
              <a:rPr lang="en-US" altLang="ko-KR" dirty="0">
                <a:latin typeface="+mj-ea"/>
              </a:rPr>
              <a:t>JAVA</a:t>
            </a:r>
            <a:r>
              <a:rPr lang="ko-KR" altLang="en-US" dirty="0">
                <a:latin typeface="+mj-ea"/>
              </a:rPr>
              <a:t>로 구현</a:t>
            </a:r>
            <a:endParaRPr lang="en-US" altLang="ko-KR" dirty="0">
              <a:latin typeface="+mj-ea"/>
            </a:endParaRPr>
          </a:p>
          <a:p>
            <a:pPr lvl="3"/>
            <a:endParaRPr lang="en-US" altLang="ko-KR" dirty="0">
              <a:latin typeface="+mj-ea"/>
            </a:endParaRPr>
          </a:p>
          <a:p>
            <a:pPr lvl="1"/>
            <a:r>
              <a:rPr lang="ko-KR" altLang="en-US" dirty="0">
                <a:latin typeface="+mj-ea"/>
              </a:rPr>
              <a:t>대용량 데이터의 배치 처리</a:t>
            </a:r>
          </a:p>
          <a:p>
            <a:pPr lvl="2"/>
            <a:r>
              <a:rPr lang="en-US" altLang="ko-KR" dirty="0">
                <a:latin typeface="+mj-ea"/>
              </a:rPr>
              <a:t>MapReduce</a:t>
            </a:r>
            <a:r>
              <a:rPr lang="ko-KR" altLang="en-US" dirty="0">
                <a:latin typeface="+mj-ea"/>
              </a:rPr>
              <a:t>는 배치 기반의 아키텍처이기 때문에 실시간 처리보다는 배치 처리에 적합</a:t>
            </a:r>
          </a:p>
          <a:p>
            <a:pPr lvl="3"/>
            <a:r>
              <a:rPr lang="en-US" altLang="ko-KR" dirty="0">
                <a:latin typeface="+mj-ea"/>
              </a:rPr>
              <a:t>Map Task, Reduce Task</a:t>
            </a:r>
            <a:r>
              <a:rPr lang="ko-KR" altLang="en-US" dirty="0">
                <a:latin typeface="+mj-ea"/>
              </a:rPr>
              <a:t>를 기동하는데 </a:t>
            </a:r>
            <a:r>
              <a:rPr lang="en-US" altLang="ko-KR" dirty="0">
                <a:latin typeface="+mj-ea"/>
              </a:rPr>
              <a:t>Overhead</a:t>
            </a:r>
            <a:r>
              <a:rPr lang="ko-KR" altLang="en-US" dirty="0">
                <a:latin typeface="+mj-ea"/>
              </a:rPr>
              <a:t>가 있음</a:t>
            </a:r>
          </a:p>
          <a:p>
            <a:pPr lvl="2"/>
            <a:r>
              <a:rPr lang="ko-KR" altLang="en-US" dirty="0">
                <a:latin typeface="+mj-ea"/>
              </a:rPr>
              <a:t>대용량 데이터의 </a:t>
            </a:r>
            <a:r>
              <a:rPr lang="en-US" altLang="ko-KR" dirty="0">
                <a:latin typeface="+mj-ea"/>
              </a:rPr>
              <a:t>ETL(Extract, Transformation, Load) </a:t>
            </a:r>
            <a:r>
              <a:rPr lang="ko-KR" altLang="en-US" dirty="0">
                <a:latin typeface="+mj-ea"/>
              </a:rPr>
              <a:t>프로세싱</a:t>
            </a:r>
            <a:r>
              <a:rPr lang="en-US" altLang="ko-KR" dirty="0">
                <a:latin typeface="+mj-ea"/>
              </a:rPr>
              <a:t>, </a:t>
            </a:r>
            <a:r>
              <a:rPr lang="ko-KR" altLang="en-US" dirty="0">
                <a:latin typeface="+mj-ea"/>
              </a:rPr>
              <a:t>데이터 마이닝 및 알고리즘 수행</a:t>
            </a:r>
            <a:r>
              <a:rPr lang="en-US" altLang="ko-KR" dirty="0">
                <a:latin typeface="+mj-ea"/>
              </a:rPr>
              <a:t>, </a:t>
            </a:r>
            <a:r>
              <a:rPr lang="ko-KR" altLang="en-US" dirty="0">
                <a:latin typeface="+mj-ea"/>
              </a:rPr>
              <a:t>데이터 통계 등에 사용됨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1328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1. Hadoop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8AF23F-F1E9-4A3D-8CF9-A0622E10DEE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MapReduce </a:t>
            </a:r>
            <a:r>
              <a:rPr lang="ko-KR" altLang="en-US" dirty="0"/>
              <a:t>처리 과정</a:t>
            </a:r>
            <a:endParaRPr lang="en-US" altLang="ko-KR" dirty="0"/>
          </a:p>
          <a:p>
            <a:pPr lvl="1"/>
            <a:r>
              <a:rPr lang="ko-KR" altLang="en-US" dirty="0"/>
              <a:t>성별 평균연령 구하기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5C55F16-1753-443A-B007-5E8D0C28518C}"/>
              </a:ext>
            </a:extLst>
          </p:cNvPr>
          <p:cNvSpPr/>
          <p:nvPr/>
        </p:nvSpPr>
        <p:spPr>
          <a:xfrm>
            <a:off x="677755" y="3012805"/>
            <a:ext cx="1571086" cy="520824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이승기</a:t>
            </a:r>
            <a:r>
              <a:rPr lang="en-US" altLang="ko-KR" sz="1400" dirty="0"/>
              <a:t>,</a:t>
            </a:r>
            <a:r>
              <a:rPr lang="ko-KR" altLang="en-US" sz="1400" dirty="0"/>
              <a:t>남</a:t>
            </a:r>
            <a:r>
              <a:rPr lang="en-US" altLang="ko-KR" sz="1400" dirty="0"/>
              <a:t>,28,</a:t>
            </a:r>
            <a:r>
              <a:rPr lang="ko-KR" altLang="en-US" sz="1400" dirty="0"/>
              <a:t>서울</a:t>
            </a:r>
            <a:endParaRPr lang="en-US" altLang="ko-KR" sz="1400" dirty="0"/>
          </a:p>
          <a:p>
            <a:pPr algn="ctr"/>
            <a:r>
              <a:rPr lang="ko-KR" altLang="en-US" sz="1400" dirty="0"/>
              <a:t>배수지</a:t>
            </a:r>
            <a:r>
              <a:rPr lang="en-US" altLang="ko-KR" sz="1400" dirty="0"/>
              <a:t>,</a:t>
            </a:r>
            <a:r>
              <a:rPr lang="ko-KR" altLang="en-US" sz="1400" dirty="0"/>
              <a:t>여</a:t>
            </a:r>
            <a:r>
              <a:rPr lang="en-US" altLang="ko-KR" sz="1400" dirty="0"/>
              <a:t>,21,</a:t>
            </a:r>
            <a:r>
              <a:rPr lang="ko-KR" altLang="en-US" sz="1400" dirty="0"/>
              <a:t>광주</a:t>
            </a:r>
            <a:endParaRPr lang="en-US" altLang="ko-KR" sz="1400" dirty="0"/>
          </a:p>
        </p:txBody>
      </p:sp>
      <p:sp>
        <p:nvSpPr>
          <p:cNvPr id="6" name="모서리가 둥근 직사각형 31">
            <a:extLst>
              <a:ext uri="{FF2B5EF4-FFF2-40B4-BE49-F238E27FC236}">
                <a16:creationId xmlns:a16="http://schemas.microsoft.com/office/drawing/2014/main" id="{CF78E294-C871-4D1F-9040-74071958ECED}"/>
              </a:ext>
            </a:extLst>
          </p:cNvPr>
          <p:cNvSpPr/>
          <p:nvPr/>
        </p:nvSpPr>
        <p:spPr>
          <a:xfrm>
            <a:off x="2511824" y="3064540"/>
            <a:ext cx="657953" cy="41222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Map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9AFF8D-1D47-4E94-A7AE-0D62D9A976CB}"/>
              </a:ext>
            </a:extLst>
          </p:cNvPr>
          <p:cNvSpPr/>
          <p:nvPr/>
        </p:nvSpPr>
        <p:spPr>
          <a:xfrm>
            <a:off x="3468042" y="3012805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남</a:t>
            </a:r>
            <a:r>
              <a:rPr lang="en-US" altLang="ko-KR" sz="1400" dirty="0"/>
              <a:t>,28</a:t>
            </a:r>
          </a:p>
        </p:txBody>
      </p:sp>
      <p:sp>
        <p:nvSpPr>
          <p:cNvPr id="8" name="모서리가 둥근 직사각형 33">
            <a:extLst>
              <a:ext uri="{FF2B5EF4-FFF2-40B4-BE49-F238E27FC236}">
                <a16:creationId xmlns:a16="http://schemas.microsoft.com/office/drawing/2014/main" id="{772F4F39-0AF5-4A6C-B994-C47D7C574704}"/>
              </a:ext>
            </a:extLst>
          </p:cNvPr>
          <p:cNvSpPr/>
          <p:nvPr/>
        </p:nvSpPr>
        <p:spPr>
          <a:xfrm>
            <a:off x="6661937" y="3426624"/>
            <a:ext cx="860914" cy="436137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Reduce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31CBA4-A200-4DEB-8211-5D57C3410127}"/>
              </a:ext>
            </a:extLst>
          </p:cNvPr>
          <p:cNvSpPr/>
          <p:nvPr/>
        </p:nvSpPr>
        <p:spPr>
          <a:xfrm>
            <a:off x="673025" y="3948909"/>
            <a:ext cx="1571086" cy="565771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이지은</a:t>
            </a:r>
            <a:r>
              <a:rPr lang="en-US" altLang="ko-KR" sz="1400" dirty="0"/>
              <a:t>,</a:t>
            </a:r>
            <a:r>
              <a:rPr lang="ko-KR" altLang="en-US" sz="1400" dirty="0"/>
              <a:t>여</a:t>
            </a:r>
            <a:r>
              <a:rPr lang="en-US" altLang="ko-KR" sz="1400" dirty="0"/>
              <a:t>,22,</a:t>
            </a:r>
            <a:r>
              <a:rPr lang="ko-KR" altLang="en-US" sz="1400" dirty="0"/>
              <a:t>서울</a:t>
            </a:r>
            <a:endParaRPr lang="en-US" altLang="ko-KR" sz="1400" dirty="0"/>
          </a:p>
          <a:p>
            <a:pPr algn="ctr"/>
            <a:r>
              <a:rPr lang="ko-KR" altLang="en-US" sz="1400" dirty="0"/>
              <a:t>이종석</a:t>
            </a:r>
            <a:r>
              <a:rPr lang="en-US" altLang="ko-KR" sz="1400" dirty="0"/>
              <a:t>,</a:t>
            </a:r>
            <a:r>
              <a:rPr lang="ko-KR" altLang="en-US" sz="1400" dirty="0"/>
              <a:t>남</a:t>
            </a:r>
            <a:r>
              <a:rPr lang="en-US" altLang="ko-KR" sz="1400" dirty="0"/>
              <a:t>,26,</a:t>
            </a:r>
            <a:r>
              <a:rPr lang="ko-KR" altLang="en-US" sz="1400" dirty="0"/>
              <a:t>수원</a:t>
            </a:r>
            <a:endParaRPr lang="en-US" altLang="ko-KR" sz="14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56422D-18D8-4530-95FE-335E2BCFD4A9}"/>
              </a:ext>
            </a:extLst>
          </p:cNvPr>
          <p:cNvSpPr/>
          <p:nvPr/>
        </p:nvSpPr>
        <p:spPr>
          <a:xfrm>
            <a:off x="667083" y="5089151"/>
            <a:ext cx="1571086" cy="29991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손예진</a:t>
            </a:r>
            <a:r>
              <a:rPr lang="en-US" altLang="ko-KR" sz="1400" dirty="0"/>
              <a:t>,</a:t>
            </a:r>
            <a:r>
              <a:rPr lang="ko-KR" altLang="en-US" sz="1400" dirty="0"/>
              <a:t>여</a:t>
            </a:r>
            <a:r>
              <a:rPr lang="en-US" altLang="ko-KR" sz="1400" dirty="0"/>
              <a:t>,33,</a:t>
            </a:r>
            <a:r>
              <a:rPr lang="ko-KR" altLang="en-US" sz="1400" dirty="0"/>
              <a:t>대구</a:t>
            </a:r>
            <a:endParaRPr lang="en-US" altLang="ko-KR" sz="1400" dirty="0"/>
          </a:p>
        </p:txBody>
      </p:sp>
      <p:sp>
        <p:nvSpPr>
          <p:cNvPr id="11" name="모서리가 둥근 직사각형 36">
            <a:extLst>
              <a:ext uri="{FF2B5EF4-FFF2-40B4-BE49-F238E27FC236}">
                <a16:creationId xmlns:a16="http://schemas.microsoft.com/office/drawing/2014/main" id="{7C8BDB14-5664-4FC1-B716-50B27A0C78CE}"/>
              </a:ext>
            </a:extLst>
          </p:cNvPr>
          <p:cNvSpPr/>
          <p:nvPr/>
        </p:nvSpPr>
        <p:spPr>
          <a:xfrm>
            <a:off x="2523730" y="4025680"/>
            <a:ext cx="646047" cy="41222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Map</a:t>
            </a:r>
          </a:p>
        </p:txBody>
      </p:sp>
      <p:sp>
        <p:nvSpPr>
          <p:cNvPr id="12" name="모서리가 둥근 직사각형 37">
            <a:extLst>
              <a:ext uri="{FF2B5EF4-FFF2-40B4-BE49-F238E27FC236}">
                <a16:creationId xmlns:a16="http://schemas.microsoft.com/office/drawing/2014/main" id="{46769C1F-A621-4D8F-8CE4-C604FEE08736}"/>
              </a:ext>
            </a:extLst>
          </p:cNvPr>
          <p:cNvSpPr/>
          <p:nvPr/>
        </p:nvSpPr>
        <p:spPr>
          <a:xfrm>
            <a:off x="2523730" y="5032996"/>
            <a:ext cx="646047" cy="41222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Map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49989F-8F91-41F5-91B2-4E2BED4AAED0}"/>
              </a:ext>
            </a:extLst>
          </p:cNvPr>
          <p:cNvSpPr/>
          <p:nvPr/>
        </p:nvSpPr>
        <p:spPr>
          <a:xfrm>
            <a:off x="3468042" y="3287796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여</a:t>
            </a:r>
            <a:r>
              <a:rPr lang="en-US" altLang="ko-KR" sz="1400" dirty="0"/>
              <a:t>,21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6C703DD-B89D-462A-B1DA-27B4A9BD4E93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2248841" y="3270654"/>
            <a:ext cx="262983" cy="256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9A049082-C36B-4674-80CA-69CEB5F6C66A}"/>
              </a:ext>
            </a:extLst>
          </p:cNvPr>
          <p:cNvCxnSpPr>
            <a:stCxn id="9" idx="3"/>
            <a:endCxn id="11" idx="1"/>
          </p:cNvCxnSpPr>
          <p:nvPr/>
        </p:nvCxnSpPr>
        <p:spPr>
          <a:xfrm flipV="1">
            <a:off x="2244111" y="4231794"/>
            <a:ext cx="279619" cy="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37186520-E66A-43EF-8BC3-D92D8A5CE228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>
            <a:off x="2238169" y="5239110"/>
            <a:ext cx="285561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C198203F-AB61-4B67-8274-6126952DBAA6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3169777" y="3138819"/>
            <a:ext cx="298265" cy="13183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B7B4336-3938-4257-ADF9-914CCF850DE9}"/>
              </a:ext>
            </a:extLst>
          </p:cNvPr>
          <p:cNvCxnSpPr>
            <a:stCxn id="6" idx="3"/>
            <a:endCxn id="13" idx="1"/>
          </p:cNvCxnSpPr>
          <p:nvPr/>
        </p:nvCxnSpPr>
        <p:spPr>
          <a:xfrm>
            <a:off x="3169777" y="3270654"/>
            <a:ext cx="298265" cy="1431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336F92F-DED6-4F31-AC4D-175B0D023879}"/>
              </a:ext>
            </a:extLst>
          </p:cNvPr>
          <p:cNvSpPr/>
          <p:nvPr/>
        </p:nvSpPr>
        <p:spPr>
          <a:xfrm>
            <a:off x="3459773" y="3960398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남</a:t>
            </a:r>
            <a:r>
              <a:rPr lang="en-US" altLang="ko-KR" sz="1400" dirty="0"/>
              <a:t>,26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291E80F-82C0-465A-8F10-E6498D907A03}"/>
              </a:ext>
            </a:extLst>
          </p:cNvPr>
          <p:cNvSpPr/>
          <p:nvPr/>
        </p:nvSpPr>
        <p:spPr>
          <a:xfrm>
            <a:off x="3459773" y="4235389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여</a:t>
            </a:r>
            <a:r>
              <a:rPr lang="en-US" altLang="ko-KR" sz="1400" dirty="0"/>
              <a:t>,22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5692574-AA2D-430E-AEAD-37E23FB2CAE0}"/>
              </a:ext>
            </a:extLst>
          </p:cNvPr>
          <p:cNvCxnSpPr>
            <a:stCxn id="11" idx="3"/>
            <a:endCxn id="19" idx="1"/>
          </p:cNvCxnSpPr>
          <p:nvPr/>
        </p:nvCxnSpPr>
        <p:spPr>
          <a:xfrm flipV="1">
            <a:off x="3169777" y="4086412"/>
            <a:ext cx="289996" cy="14538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ABEA7D1-7339-403B-8665-F6DBE8E330D5}"/>
              </a:ext>
            </a:extLst>
          </p:cNvPr>
          <p:cNvCxnSpPr>
            <a:stCxn id="11" idx="3"/>
            <a:endCxn id="20" idx="1"/>
          </p:cNvCxnSpPr>
          <p:nvPr/>
        </p:nvCxnSpPr>
        <p:spPr>
          <a:xfrm>
            <a:off x="3169777" y="4231794"/>
            <a:ext cx="289996" cy="1296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668EAA1-D08A-4985-891F-0F037B5BA5F1}"/>
              </a:ext>
            </a:extLst>
          </p:cNvPr>
          <p:cNvSpPr/>
          <p:nvPr/>
        </p:nvSpPr>
        <p:spPr>
          <a:xfrm>
            <a:off x="3459772" y="5113096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여</a:t>
            </a:r>
            <a:r>
              <a:rPr lang="en-US" altLang="ko-KR" sz="1400" dirty="0"/>
              <a:t>,33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8E6B36E-42F6-45AE-ABCA-B36C80B9C5DD}"/>
              </a:ext>
            </a:extLst>
          </p:cNvPr>
          <p:cNvCxnSpPr>
            <a:stCxn id="12" idx="3"/>
            <a:endCxn id="23" idx="1"/>
          </p:cNvCxnSpPr>
          <p:nvPr/>
        </p:nvCxnSpPr>
        <p:spPr>
          <a:xfrm>
            <a:off x="3169777" y="5239110"/>
            <a:ext cx="289995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7CFB7D8-A257-491A-B8E6-8D65E06E7CF6}"/>
              </a:ext>
            </a:extLst>
          </p:cNvPr>
          <p:cNvSpPr/>
          <p:nvPr/>
        </p:nvSpPr>
        <p:spPr>
          <a:xfrm>
            <a:off x="4405450" y="3369765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남</a:t>
            </a:r>
            <a:r>
              <a:rPr lang="en-US" altLang="ko-KR" sz="1400" dirty="0"/>
              <a:t>,28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07418EA-4ABF-4856-885F-A9B0BF522893}"/>
              </a:ext>
            </a:extLst>
          </p:cNvPr>
          <p:cNvSpPr/>
          <p:nvPr/>
        </p:nvSpPr>
        <p:spPr>
          <a:xfrm>
            <a:off x="4405449" y="3659327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남</a:t>
            </a:r>
            <a:r>
              <a:rPr lang="en-US" altLang="ko-KR" sz="1400" dirty="0"/>
              <a:t>,26</a:t>
            </a:r>
          </a:p>
        </p:txBody>
      </p:sp>
      <p:sp>
        <p:nvSpPr>
          <p:cNvPr id="27" name="모서리가 둥근 직사각형 55">
            <a:extLst>
              <a:ext uri="{FF2B5EF4-FFF2-40B4-BE49-F238E27FC236}">
                <a16:creationId xmlns:a16="http://schemas.microsoft.com/office/drawing/2014/main" id="{2D600224-0BFA-420E-AF84-5132CC2890CA}"/>
              </a:ext>
            </a:extLst>
          </p:cNvPr>
          <p:cNvSpPr/>
          <p:nvPr/>
        </p:nvSpPr>
        <p:spPr>
          <a:xfrm>
            <a:off x="6664946" y="4367590"/>
            <a:ext cx="857905" cy="436137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Reduce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A342ED5-307E-4977-A5EF-7E45DB51AB0C}"/>
              </a:ext>
            </a:extLst>
          </p:cNvPr>
          <p:cNvSpPr/>
          <p:nvPr/>
        </p:nvSpPr>
        <p:spPr>
          <a:xfrm>
            <a:off x="4405449" y="4170083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여</a:t>
            </a:r>
            <a:r>
              <a:rPr lang="en-US" altLang="ko-KR" sz="1400" dirty="0"/>
              <a:t>,21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141CD88-EB5D-4694-A268-A5D84335411B}"/>
              </a:ext>
            </a:extLst>
          </p:cNvPr>
          <p:cNvSpPr/>
          <p:nvPr/>
        </p:nvSpPr>
        <p:spPr>
          <a:xfrm>
            <a:off x="4405448" y="4459645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여</a:t>
            </a:r>
            <a:r>
              <a:rPr lang="en-US" altLang="ko-KR" sz="1400" dirty="0"/>
              <a:t>,22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F00980C-40C8-4C39-93C4-E5ADF1925E2C}"/>
              </a:ext>
            </a:extLst>
          </p:cNvPr>
          <p:cNvSpPr/>
          <p:nvPr/>
        </p:nvSpPr>
        <p:spPr>
          <a:xfrm>
            <a:off x="4405447" y="4744554"/>
            <a:ext cx="603247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여</a:t>
            </a:r>
            <a:r>
              <a:rPr lang="en-US" altLang="ko-KR" sz="1400" dirty="0"/>
              <a:t>,33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1F2E7AC8-9E4D-401A-A4DD-92FFD12F888A}"/>
              </a:ext>
            </a:extLst>
          </p:cNvPr>
          <p:cNvCxnSpPr>
            <a:stCxn id="7" idx="3"/>
            <a:endCxn id="25" idx="1"/>
          </p:cNvCxnSpPr>
          <p:nvPr/>
        </p:nvCxnSpPr>
        <p:spPr>
          <a:xfrm>
            <a:off x="4071289" y="3138819"/>
            <a:ext cx="334161" cy="35696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18236B00-E166-4D7C-AF5B-12E97157C805}"/>
              </a:ext>
            </a:extLst>
          </p:cNvPr>
          <p:cNvCxnSpPr>
            <a:stCxn id="13" idx="3"/>
            <a:endCxn id="28" idx="1"/>
          </p:cNvCxnSpPr>
          <p:nvPr/>
        </p:nvCxnSpPr>
        <p:spPr>
          <a:xfrm>
            <a:off x="4071289" y="3413810"/>
            <a:ext cx="334160" cy="88228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F924F60C-6395-4AEE-A9CA-FFFF2279B3C2}"/>
              </a:ext>
            </a:extLst>
          </p:cNvPr>
          <p:cNvCxnSpPr>
            <a:stCxn id="19" idx="3"/>
            <a:endCxn id="29" idx="1"/>
          </p:cNvCxnSpPr>
          <p:nvPr/>
        </p:nvCxnSpPr>
        <p:spPr>
          <a:xfrm>
            <a:off x="4063020" y="4086412"/>
            <a:ext cx="342428" cy="49924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ED270A61-2E5D-41DA-84A2-28AE64D04C00}"/>
              </a:ext>
            </a:extLst>
          </p:cNvPr>
          <p:cNvCxnSpPr>
            <a:stCxn id="23" idx="3"/>
            <a:endCxn id="30" idx="1"/>
          </p:cNvCxnSpPr>
          <p:nvPr/>
        </p:nvCxnSpPr>
        <p:spPr>
          <a:xfrm flipV="1">
            <a:off x="4063019" y="4870568"/>
            <a:ext cx="342428" cy="36854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5F0EE71-0365-421A-9317-B080F75B1E60}"/>
              </a:ext>
            </a:extLst>
          </p:cNvPr>
          <p:cNvCxnSpPr>
            <a:stCxn id="20" idx="3"/>
            <a:endCxn id="26" idx="1"/>
          </p:cNvCxnSpPr>
          <p:nvPr/>
        </p:nvCxnSpPr>
        <p:spPr>
          <a:xfrm flipV="1">
            <a:off x="4063020" y="3785341"/>
            <a:ext cx="342429" cy="57606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1179144-9627-466B-9AED-384E0319CC0A}"/>
              </a:ext>
            </a:extLst>
          </p:cNvPr>
          <p:cNvSpPr/>
          <p:nvPr/>
        </p:nvSpPr>
        <p:spPr>
          <a:xfrm>
            <a:off x="5255654" y="3518679"/>
            <a:ext cx="950326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남</a:t>
            </a:r>
            <a:r>
              <a:rPr lang="en-US" altLang="ko-KR" sz="1400" dirty="0"/>
              <a:t>,(28,26)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7EA7692-8E57-4EBD-ABD1-A1D9668E2BB8}"/>
              </a:ext>
            </a:extLst>
          </p:cNvPr>
          <p:cNvSpPr/>
          <p:nvPr/>
        </p:nvSpPr>
        <p:spPr>
          <a:xfrm>
            <a:off x="5260738" y="4462522"/>
            <a:ext cx="1189602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여</a:t>
            </a:r>
            <a:r>
              <a:rPr lang="en-US" altLang="ko-KR" sz="1400" dirty="0"/>
              <a:t>,(21,22,33)</a:t>
            </a: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A3B26498-C6A2-4E3D-B7C3-F81488D01ACA}"/>
              </a:ext>
            </a:extLst>
          </p:cNvPr>
          <p:cNvCxnSpPr>
            <a:stCxn id="25" idx="3"/>
            <a:endCxn id="36" idx="1"/>
          </p:cNvCxnSpPr>
          <p:nvPr/>
        </p:nvCxnSpPr>
        <p:spPr>
          <a:xfrm>
            <a:off x="5008697" y="3495779"/>
            <a:ext cx="246957" cy="1489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F30F3F1E-2D86-4866-93AF-C59961175F36}"/>
              </a:ext>
            </a:extLst>
          </p:cNvPr>
          <p:cNvCxnSpPr>
            <a:stCxn id="26" idx="3"/>
            <a:endCxn id="36" idx="1"/>
          </p:cNvCxnSpPr>
          <p:nvPr/>
        </p:nvCxnSpPr>
        <p:spPr>
          <a:xfrm flipV="1">
            <a:off x="5008696" y="3644693"/>
            <a:ext cx="246958" cy="140648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7CACFC4F-AAE3-4988-ACC9-47286F419244}"/>
              </a:ext>
            </a:extLst>
          </p:cNvPr>
          <p:cNvCxnSpPr>
            <a:stCxn id="28" idx="3"/>
            <a:endCxn id="37" idx="1"/>
          </p:cNvCxnSpPr>
          <p:nvPr/>
        </p:nvCxnSpPr>
        <p:spPr>
          <a:xfrm>
            <a:off x="5008696" y="4296097"/>
            <a:ext cx="252042" cy="29243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DDFCDBB-0D1F-4B0D-B08B-8622BE23DB41}"/>
              </a:ext>
            </a:extLst>
          </p:cNvPr>
          <p:cNvCxnSpPr>
            <a:stCxn id="29" idx="3"/>
            <a:endCxn id="37" idx="1"/>
          </p:cNvCxnSpPr>
          <p:nvPr/>
        </p:nvCxnSpPr>
        <p:spPr>
          <a:xfrm>
            <a:off x="5008695" y="4585659"/>
            <a:ext cx="252043" cy="287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BDC0A4CD-5DD4-4039-8E48-EE35F8C6A563}"/>
              </a:ext>
            </a:extLst>
          </p:cNvPr>
          <p:cNvCxnSpPr>
            <a:stCxn id="30" idx="3"/>
            <a:endCxn id="37" idx="1"/>
          </p:cNvCxnSpPr>
          <p:nvPr/>
        </p:nvCxnSpPr>
        <p:spPr>
          <a:xfrm flipV="1">
            <a:off x="5008694" y="4588536"/>
            <a:ext cx="252044" cy="28203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F4C7D7E0-3599-4FCB-B7C0-4D46B989AB1D}"/>
              </a:ext>
            </a:extLst>
          </p:cNvPr>
          <p:cNvCxnSpPr>
            <a:stCxn id="36" idx="3"/>
            <a:endCxn id="8" idx="1"/>
          </p:cNvCxnSpPr>
          <p:nvPr/>
        </p:nvCxnSpPr>
        <p:spPr>
          <a:xfrm>
            <a:off x="6205980" y="3644693"/>
            <a:ext cx="455957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FBCFDEC1-5705-44E5-9345-B82BD623FD84}"/>
              </a:ext>
            </a:extLst>
          </p:cNvPr>
          <p:cNvCxnSpPr>
            <a:stCxn id="37" idx="3"/>
            <a:endCxn id="27" idx="1"/>
          </p:cNvCxnSpPr>
          <p:nvPr/>
        </p:nvCxnSpPr>
        <p:spPr>
          <a:xfrm flipV="1">
            <a:off x="6450340" y="4585659"/>
            <a:ext cx="214606" cy="287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9C83C69-E57A-47F5-9CF1-3FC3149F3768}"/>
              </a:ext>
            </a:extLst>
          </p:cNvPr>
          <p:cNvSpPr/>
          <p:nvPr/>
        </p:nvSpPr>
        <p:spPr>
          <a:xfrm>
            <a:off x="7734539" y="3518679"/>
            <a:ext cx="756084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남</a:t>
            </a:r>
            <a:r>
              <a:rPr lang="en-US" altLang="ko-KR" sz="1400" dirty="0"/>
              <a:t>,27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32CA0BD-364B-431F-B123-A3E896834775}"/>
              </a:ext>
            </a:extLst>
          </p:cNvPr>
          <p:cNvSpPr/>
          <p:nvPr/>
        </p:nvSpPr>
        <p:spPr>
          <a:xfrm>
            <a:off x="7734539" y="4455978"/>
            <a:ext cx="756084" cy="252028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여</a:t>
            </a:r>
            <a:r>
              <a:rPr lang="en-US" altLang="ko-KR" sz="1400" dirty="0"/>
              <a:t>,25.3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76432F9-A58B-4E06-85C4-A0DFC906DF3B}"/>
              </a:ext>
            </a:extLst>
          </p:cNvPr>
          <p:cNvCxnSpPr>
            <a:stCxn id="27" idx="3"/>
            <a:endCxn id="48" idx="1"/>
          </p:cNvCxnSpPr>
          <p:nvPr/>
        </p:nvCxnSpPr>
        <p:spPr>
          <a:xfrm flipV="1">
            <a:off x="7522851" y="4581992"/>
            <a:ext cx="211688" cy="366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B8F2DFD0-CD0D-4872-8A55-552FC9CE88AC}"/>
              </a:ext>
            </a:extLst>
          </p:cNvPr>
          <p:cNvCxnSpPr>
            <a:stCxn id="8" idx="3"/>
            <a:endCxn id="47" idx="1"/>
          </p:cNvCxnSpPr>
          <p:nvPr/>
        </p:nvCxnSpPr>
        <p:spPr>
          <a:xfrm>
            <a:off x="7522851" y="3644693"/>
            <a:ext cx="21168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0E115B4-7485-4B3D-9A59-2C94987CE7D5}"/>
              </a:ext>
            </a:extLst>
          </p:cNvPr>
          <p:cNvSpPr/>
          <p:nvPr/>
        </p:nvSpPr>
        <p:spPr>
          <a:xfrm>
            <a:off x="667083" y="2479605"/>
            <a:ext cx="1571086" cy="28883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입력 스플릿</a:t>
            </a:r>
            <a:endParaRPr lang="en-US" altLang="ko-KR" sz="1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ACC526ED-2B36-480E-B917-294EA55CC6BC}"/>
              </a:ext>
            </a:extLst>
          </p:cNvPr>
          <p:cNvSpPr/>
          <p:nvPr/>
        </p:nvSpPr>
        <p:spPr>
          <a:xfrm>
            <a:off x="7388648" y="2953165"/>
            <a:ext cx="1143792" cy="288836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출력 스플릿</a:t>
            </a:r>
            <a:endParaRPr lang="en-US" altLang="ko-KR" sz="1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1B91F3E-FF19-466C-BE7E-FF9BDCB9CE66}"/>
              </a:ext>
            </a:extLst>
          </p:cNvPr>
          <p:cNvSpPr txBox="1"/>
          <p:nvPr/>
        </p:nvSpPr>
        <p:spPr>
          <a:xfrm>
            <a:off x="4499992" y="2318184"/>
            <a:ext cx="792088" cy="307777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Shuffle</a:t>
            </a:r>
            <a:endParaRPr lang="ko-KR" altLang="en-US" sz="1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E5335B-C6BF-40F3-AD47-5C8DBDF89FD4}"/>
              </a:ext>
            </a:extLst>
          </p:cNvPr>
          <p:cNvSpPr/>
          <p:nvPr/>
        </p:nvSpPr>
        <p:spPr>
          <a:xfrm>
            <a:off x="3347864" y="2672091"/>
            <a:ext cx="3168352" cy="2917149"/>
          </a:xfrm>
          <a:prstGeom prst="rect">
            <a:avLst/>
          </a:prstGeom>
          <a:noFill/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311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1. Hadoop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456A61-6733-42CE-80C3-795B24A54D8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YARN</a:t>
            </a:r>
          </a:p>
          <a:p>
            <a:pPr lvl="1"/>
            <a:r>
              <a:rPr lang="en-US" altLang="ko-KR" dirty="0"/>
              <a:t>Hadoop </a:t>
            </a:r>
            <a:r>
              <a:rPr lang="ko-KR" altLang="en-US" dirty="0"/>
              <a:t>환경에서 자원의 할당과 </a:t>
            </a:r>
            <a:r>
              <a:rPr lang="en-US" altLang="ko-KR" dirty="0"/>
              <a:t>Job</a:t>
            </a:r>
            <a:r>
              <a:rPr lang="ko-KR" altLang="en-US" dirty="0"/>
              <a:t>관리를 해 주는 역할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BADA38AF-347C-464D-85AA-D0C59EEDD7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686" y="2132856"/>
            <a:ext cx="6710116" cy="415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06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2. Hive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sz="1800" dirty="0"/>
              <a:t>Hive</a:t>
            </a:r>
            <a:r>
              <a:rPr lang="ko-KR" altLang="en-US" sz="1800" dirty="0"/>
              <a:t>의 특징</a:t>
            </a:r>
            <a:endParaRPr lang="en-US" altLang="ko-KR" sz="1800" dirty="0"/>
          </a:p>
          <a:p>
            <a:pPr lvl="1"/>
            <a:r>
              <a:rPr lang="en-US" altLang="ko-KR" spc="5" dirty="0">
                <a:latin typeface="맑은 고딕" panose="020B0503020000020004" pitchFamily="50" charset="-127"/>
              </a:rPr>
              <a:t>Apache Hive</a:t>
            </a:r>
            <a:r>
              <a:rPr lang="ko-KR" altLang="en-US" spc="5" dirty="0">
                <a:latin typeface="맑은 고딕" panose="020B0503020000020004" pitchFamily="50" charset="-127"/>
              </a:rPr>
              <a:t>는 </a:t>
            </a:r>
            <a:r>
              <a:rPr lang="en-US" altLang="ko-KR" spc="5" dirty="0">
                <a:latin typeface="맑은 고딕" panose="020B0503020000020004" pitchFamily="50" charset="-127"/>
              </a:rPr>
              <a:t>Hadoop </a:t>
            </a:r>
            <a:r>
              <a:rPr lang="ko-KR" altLang="en-US" spc="5" dirty="0">
                <a:latin typeface="맑은 고딕" panose="020B0503020000020004" pitchFamily="50" charset="-127"/>
              </a:rPr>
              <a:t>환경에서 동작하는 데이터 </a:t>
            </a:r>
            <a:r>
              <a:rPr lang="ko-KR" altLang="en-US" spc="5" dirty="0" err="1">
                <a:latin typeface="맑은 고딕" panose="020B0503020000020004" pitchFamily="50" charset="-127"/>
              </a:rPr>
              <a:t>웨어하우스</a:t>
            </a:r>
            <a:endParaRPr lang="ko-KR" altLang="en-US" spc="5" dirty="0">
              <a:latin typeface="맑은 고딕" panose="020B0503020000020004" pitchFamily="50" charset="-127"/>
            </a:endParaRPr>
          </a:p>
          <a:p>
            <a:pPr lvl="1"/>
            <a:endParaRPr lang="en-US" altLang="ko-KR" spc="5" dirty="0">
              <a:latin typeface="맑은 고딕" panose="020B0503020000020004" pitchFamily="50" charset="-127"/>
            </a:endParaRPr>
          </a:p>
          <a:p>
            <a:pPr lvl="1"/>
            <a:r>
              <a:rPr lang="en-US" altLang="ko-KR" spc="5" dirty="0">
                <a:latin typeface="맑은 고딕" panose="020B0503020000020004" pitchFamily="50" charset="-127"/>
              </a:rPr>
              <a:t>Hive SQL</a:t>
            </a:r>
            <a:r>
              <a:rPr lang="ko-KR" altLang="en-US" spc="5" dirty="0">
                <a:latin typeface="맑은 고딕" panose="020B0503020000020004" pitchFamily="50" charset="-127"/>
              </a:rPr>
              <a:t>이라는 </a:t>
            </a:r>
            <a:r>
              <a:rPr lang="en-US" altLang="ko-KR" spc="5" dirty="0">
                <a:latin typeface="맑은 고딕" panose="020B0503020000020004" pitchFamily="50" charset="-127"/>
              </a:rPr>
              <a:t>SQL </a:t>
            </a:r>
            <a:r>
              <a:rPr lang="ko-KR" altLang="en-US" spc="5" dirty="0">
                <a:latin typeface="맑은 고딕" panose="020B0503020000020004" pitchFamily="50" charset="-127"/>
              </a:rPr>
              <a:t>호환 언어를 사용하여 데이터 요약</a:t>
            </a:r>
            <a:r>
              <a:rPr lang="en-US" altLang="ko-KR" spc="5" dirty="0">
                <a:latin typeface="맑은 고딕" panose="020B0503020000020004" pitchFamily="50" charset="-127"/>
              </a:rPr>
              <a:t>, </a:t>
            </a:r>
            <a:r>
              <a:rPr lang="ko-KR" altLang="en-US" spc="5" dirty="0">
                <a:latin typeface="맑은 고딕" panose="020B0503020000020004" pitchFamily="50" charset="-127"/>
              </a:rPr>
              <a:t>질의 및 분석 기능 제공</a:t>
            </a:r>
          </a:p>
          <a:p>
            <a:pPr lvl="2"/>
            <a:r>
              <a:rPr lang="ko-KR" altLang="en-US" spc="5" dirty="0">
                <a:latin typeface="맑은 고딕" panose="020B0503020000020004" pitchFamily="50" charset="-127"/>
              </a:rPr>
              <a:t>직관적이고 배우기가 쉬워 실제 </a:t>
            </a:r>
            <a:r>
              <a:rPr lang="en-US" altLang="ko-KR" spc="5" dirty="0">
                <a:latin typeface="맑은 고딕" panose="020B0503020000020004" pitchFamily="50" charset="-127"/>
              </a:rPr>
              <a:t>Hadoop</a:t>
            </a:r>
            <a:r>
              <a:rPr lang="ko-KR" altLang="en-US" spc="5" dirty="0">
                <a:latin typeface="맑은 고딕" panose="020B0503020000020004" pitchFamily="50" charset="-127"/>
              </a:rPr>
              <a:t>을 구축하여 데이터를 배치 분석할 경우 </a:t>
            </a:r>
            <a:r>
              <a:rPr lang="en-US" altLang="ko-KR" spc="5" dirty="0">
                <a:latin typeface="맑은 고딕" panose="020B0503020000020004" pitchFamily="50" charset="-127"/>
              </a:rPr>
              <a:t>HIVE</a:t>
            </a:r>
            <a:r>
              <a:rPr lang="ko-KR" altLang="en-US" spc="5" dirty="0">
                <a:latin typeface="맑은 고딕" panose="020B0503020000020004" pitchFamily="50" charset="-127"/>
              </a:rPr>
              <a:t>는 필수적으로 사용</a:t>
            </a:r>
          </a:p>
          <a:p>
            <a:pPr marL="531813" lvl="2" indent="0">
              <a:buNone/>
            </a:pPr>
            <a:endParaRPr lang="en-US" altLang="ko-KR" spc="5" dirty="0">
              <a:latin typeface="맑은 고딕" panose="020B0503020000020004" pitchFamily="50" charset="-127"/>
            </a:endParaRPr>
          </a:p>
          <a:p>
            <a:pPr lvl="1"/>
            <a:endParaRPr lang="en-US" altLang="ko-KR" spc="5" dirty="0">
              <a:latin typeface="맑은 고딕" panose="020B0503020000020004" pitchFamily="50" charset="-127"/>
            </a:endParaRPr>
          </a:p>
          <a:p>
            <a:pPr lvl="1"/>
            <a:endParaRPr lang="en-US" altLang="ko-KR" spc="5" dirty="0">
              <a:latin typeface="맑은 고딕" panose="020B0503020000020004" pitchFamily="50" charset="-127"/>
            </a:endParaRPr>
          </a:p>
          <a:p>
            <a:pPr lvl="1"/>
            <a:r>
              <a:rPr lang="en-US" altLang="ko-KR" spc="5" dirty="0" err="1">
                <a:latin typeface="맑은 고딕" panose="020B0503020000020004" pitchFamily="50" charset="-127"/>
              </a:rPr>
              <a:t>HiveQL</a:t>
            </a:r>
            <a:r>
              <a:rPr lang="ko-KR" altLang="en-US" spc="5" dirty="0">
                <a:latin typeface="맑은 고딕" panose="020B0503020000020004" pitchFamily="50" charset="-127"/>
              </a:rPr>
              <a:t>로 명령을 수행하면 </a:t>
            </a:r>
            <a:r>
              <a:rPr lang="en-US" altLang="ko-KR" spc="5" dirty="0">
                <a:latin typeface="맑은 고딕" panose="020B0503020000020004" pitchFamily="50" charset="-127"/>
              </a:rPr>
              <a:t>SQL</a:t>
            </a:r>
            <a:r>
              <a:rPr lang="ko-KR" altLang="en-US" spc="5" dirty="0">
                <a:latin typeface="맑은 고딕" panose="020B0503020000020004" pitchFamily="50" charset="-127"/>
              </a:rPr>
              <a:t>이 내부적으로 </a:t>
            </a:r>
            <a:r>
              <a:rPr lang="en-US" altLang="ko-KR" spc="5" dirty="0">
                <a:latin typeface="맑은 고딕" panose="020B0503020000020004" pitchFamily="50" charset="-127"/>
              </a:rPr>
              <a:t>MapReduce</a:t>
            </a:r>
            <a:r>
              <a:rPr lang="ko-KR" altLang="en-US" spc="5" dirty="0">
                <a:latin typeface="맑은 고딕" panose="020B0503020000020004" pitchFamily="50" charset="-127"/>
              </a:rPr>
              <a:t>코드로 변환되어 분산 배치 작업을 수행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D1E67B-C48D-4A1E-A2FC-AB64FD81153D}"/>
              </a:ext>
            </a:extLst>
          </p:cNvPr>
          <p:cNvSpPr/>
          <p:nvPr/>
        </p:nvSpPr>
        <p:spPr>
          <a:xfrm>
            <a:off x="827584" y="3501008"/>
            <a:ext cx="7632848" cy="792088"/>
          </a:xfrm>
          <a:prstGeom prst="rect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>
                <a:latin typeface="+mn-ea"/>
              </a:rPr>
              <a:t>SELECT SUBSTR(date,6) as year, weather, count(*) FROM ACCIDENTS</a:t>
            </a:r>
          </a:p>
          <a:p>
            <a:r>
              <a:rPr lang="en-US" altLang="ko-KR" dirty="0">
                <a:latin typeface="+mn-ea"/>
              </a:rPr>
              <a:t>GROUP BY SUBSTR(date,6), weather;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98530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3. </a:t>
            </a:r>
            <a:r>
              <a:rPr lang="en-US" altLang="ko-KR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Oozie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sz="1800" dirty="0" err="1"/>
              <a:t>O</a:t>
            </a:r>
            <a:r>
              <a:rPr lang="en-US" altLang="ko-KR" dirty="0" err="1"/>
              <a:t>ozie</a:t>
            </a:r>
            <a:r>
              <a:rPr lang="en-US" altLang="ko-KR" dirty="0"/>
              <a:t> </a:t>
            </a:r>
            <a:r>
              <a:rPr lang="ko-KR" altLang="en-US" dirty="0"/>
              <a:t>개요</a:t>
            </a:r>
            <a:endParaRPr lang="en-US" altLang="ko-KR" dirty="0"/>
          </a:p>
          <a:p>
            <a:pPr lvl="1"/>
            <a:r>
              <a:rPr lang="en-US" altLang="ko-KR" dirty="0">
                <a:latin typeface="맑은 고딕" pitchFamily="50" charset="-127"/>
              </a:rPr>
              <a:t>Hadoop</a:t>
            </a:r>
            <a:r>
              <a:rPr lang="ko-KR" altLang="en-US" dirty="0">
                <a:latin typeface="맑은 고딕" pitchFamily="50" charset="-127"/>
              </a:rPr>
              <a:t>에서 구성되는 </a:t>
            </a:r>
            <a:r>
              <a:rPr lang="en-US" altLang="ko-KR" dirty="0">
                <a:latin typeface="맑은 고딕" pitchFamily="50" charset="-127"/>
              </a:rPr>
              <a:t>job</a:t>
            </a:r>
            <a:r>
              <a:rPr lang="ko-KR" altLang="en-US" dirty="0">
                <a:latin typeface="맑은 고딕" pitchFamily="50" charset="-127"/>
              </a:rPr>
              <a:t>들의 시작과 종결</a:t>
            </a:r>
            <a:r>
              <a:rPr lang="en-US" altLang="ko-KR" dirty="0">
                <a:latin typeface="맑은 고딕" pitchFamily="50" charset="-127"/>
              </a:rPr>
              <a:t>, </a:t>
            </a:r>
            <a:r>
              <a:rPr lang="ko-KR" altLang="en-US" dirty="0">
                <a:latin typeface="맑은 고딕" pitchFamily="50" charset="-127"/>
              </a:rPr>
              <a:t>그 사이의 각종 분기조건 등을 지정해 자동화하거나 스케줄링 하도록 도와 줌</a:t>
            </a:r>
            <a:r>
              <a:rPr lang="en-US" altLang="ko-KR" dirty="0">
                <a:latin typeface="맑은 고딕" pitchFamily="50" charset="-127"/>
              </a:rPr>
              <a:t>.</a:t>
            </a:r>
          </a:p>
          <a:p>
            <a:pPr lvl="2"/>
            <a:r>
              <a:rPr lang="ko-KR" altLang="en-US" dirty="0">
                <a:latin typeface="맑은 고딕" pitchFamily="50" charset="-127"/>
              </a:rPr>
              <a:t>특정 </a:t>
            </a:r>
            <a:r>
              <a:rPr lang="en-US" altLang="ko-KR" dirty="0">
                <a:latin typeface="맑은 고딕" pitchFamily="50" charset="-127"/>
              </a:rPr>
              <a:t>job</a:t>
            </a:r>
            <a:r>
              <a:rPr lang="ko-KR" altLang="en-US" dirty="0">
                <a:latin typeface="맑은 고딕" pitchFamily="50" charset="-127"/>
              </a:rPr>
              <a:t>을 시작하거나 </a:t>
            </a:r>
            <a:r>
              <a:rPr lang="en-US" altLang="ko-KR" dirty="0">
                <a:latin typeface="맑은 고딕" pitchFamily="50" charset="-127"/>
              </a:rPr>
              <a:t>(start), </a:t>
            </a:r>
            <a:r>
              <a:rPr lang="ko-KR" altLang="en-US" dirty="0">
                <a:latin typeface="맑은 고딕" pitchFamily="50" charset="-127"/>
              </a:rPr>
              <a:t>종료</a:t>
            </a:r>
            <a:r>
              <a:rPr lang="en-US" altLang="ko-KR" dirty="0">
                <a:latin typeface="맑은 고딕" pitchFamily="50" charset="-127"/>
              </a:rPr>
              <a:t>(stop), </a:t>
            </a:r>
            <a:r>
              <a:rPr lang="ko-KR" altLang="en-US" dirty="0">
                <a:latin typeface="맑은 고딕" pitchFamily="50" charset="-127"/>
              </a:rPr>
              <a:t>일시정지</a:t>
            </a:r>
            <a:r>
              <a:rPr lang="en-US" altLang="ko-KR" dirty="0">
                <a:latin typeface="맑은 고딕" pitchFamily="50" charset="-127"/>
              </a:rPr>
              <a:t>(suspend), </a:t>
            </a:r>
            <a:r>
              <a:rPr lang="ko-KR" altLang="en-US" dirty="0">
                <a:latin typeface="맑은 고딕" pitchFamily="50" charset="-127"/>
              </a:rPr>
              <a:t>재 수행</a:t>
            </a:r>
            <a:r>
              <a:rPr lang="en-US" altLang="ko-KR" dirty="0">
                <a:latin typeface="맑은 고딕" pitchFamily="50" charset="-127"/>
              </a:rPr>
              <a:t>(rerun) </a:t>
            </a:r>
            <a:r>
              <a:rPr lang="ko-KR" altLang="en-US" dirty="0">
                <a:latin typeface="맑은 고딕" pitchFamily="50" charset="-127"/>
              </a:rPr>
              <a:t>가능</a:t>
            </a:r>
            <a:endParaRPr lang="en-US" altLang="ko-KR" dirty="0">
              <a:latin typeface="맑은 고딕" pitchFamily="50" charset="-127"/>
            </a:endParaRPr>
          </a:p>
          <a:p>
            <a:pPr lvl="2"/>
            <a:r>
              <a:rPr lang="ko-KR" altLang="en-US" dirty="0">
                <a:latin typeface="맑은 고딕" pitchFamily="50" charset="-127"/>
              </a:rPr>
              <a:t>여러 가지 형태의 작업을 관리 가능 </a:t>
            </a:r>
            <a:r>
              <a:rPr lang="en-US" altLang="ko-KR" dirty="0">
                <a:latin typeface="맑은 고딕" pitchFamily="50" charset="-127"/>
              </a:rPr>
              <a:t>(HIVE ,PIG, JAVA, Shell Script…)</a:t>
            </a:r>
            <a:endParaRPr lang="en-US" altLang="ko-KR" dirty="0"/>
          </a:p>
        </p:txBody>
      </p:sp>
      <p:pic>
        <p:nvPicPr>
          <p:cNvPr id="5" name="Picture 2" descr="P:\Users\07276\Desktop\강의\OozieWorkFlow.png">
            <a:extLst>
              <a:ext uri="{FF2B5EF4-FFF2-40B4-BE49-F238E27FC236}">
                <a16:creationId xmlns:a16="http://schemas.microsoft.com/office/drawing/2014/main" id="{30A2CBAC-D470-40B6-ADB2-321A06D7D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035" y="3117427"/>
            <a:ext cx="6977930" cy="347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966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4. </a:t>
            </a:r>
            <a:r>
              <a:rPr lang="en-US" altLang="ko-KR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Sqoop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sz="1800" dirty="0" err="1"/>
              <a:t>Sqoop</a:t>
            </a:r>
            <a:r>
              <a:rPr lang="ko-KR" altLang="en-US" sz="1800" dirty="0"/>
              <a:t>의 필요성</a:t>
            </a:r>
            <a:endParaRPr lang="en-US" altLang="ko-KR" sz="1800" dirty="0"/>
          </a:p>
          <a:p>
            <a:pPr lvl="1"/>
            <a:r>
              <a:rPr lang="ko-KR" altLang="en-US" dirty="0">
                <a:latin typeface="+mn-ea"/>
              </a:rPr>
              <a:t>별도의 로그 수집 시스템 및 데이터 저장소가 마련되지 않아 </a:t>
            </a:r>
            <a:r>
              <a:rPr lang="en-US" altLang="ko-KR" dirty="0">
                <a:latin typeface="+mn-ea"/>
              </a:rPr>
              <a:t>Oracle, MySQL </a:t>
            </a:r>
            <a:r>
              <a:rPr lang="ko-KR" altLang="en-US" dirty="0">
                <a:latin typeface="+mn-ea"/>
              </a:rPr>
              <a:t>등의 </a:t>
            </a:r>
            <a:r>
              <a:rPr lang="en-US" altLang="ko-KR" dirty="0">
                <a:latin typeface="+mn-ea"/>
              </a:rPr>
              <a:t>RDBMS</a:t>
            </a:r>
            <a:r>
              <a:rPr lang="ko-KR" altLang="en-US" dirty="0">
                <a:latin typeface="+mn-ea"/>
              </a:rPr>
              <a:t>에 로그를 저장하는 경우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즉</a:t>
            </a:r>
            <a:r>
              <a:rPr lang="en-US" altLang="ko-KR" dirty="0">
                <a:latin typeface="+mn-ea"/>
              </a:rPr>
              <a:t>, RDBMS</a:t>
            </a:r>
            <a:r>
              <a:rPr lang="ko-KR" altLang="en-US" dirty="0">
                <a:latin typeface="+mn-ea"/>
              </a:rPr>
              <a:t>로 계속 누적되어 비대해진 데이터를 분석하기에는 비용과 시간이 많이 소요되어 </a:t>
            </a:r>
            <a:r>
              <a:rPr lang="en-US" altLang="ko-KR" dirty="0">
                <a:latin typeface="+mn-ea"/>
              </a:rPr>
              <a:t>Hadoop</a:t>
            </a:r>
            <a:r>
              <a:rPr lang="ko-KR" altLang="en-US" dirty="0">
                <a:latin typeface="+mn-ea"/>
              </a:rPr>
              <a:t>과 같은 분산환경의 저장소로 옮겨 분석할 필요가 발생함</a:t>
            </a:r>
          </a:p>
          <a:p>
            <a:pPr lvl="1"/>
            <a:endParaRPr lang="ko-KR" altLang="en-US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로그 뿐 아니라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메타성</a:t>
            </a:r>
            <a:r>
              <a:rPr lang="ko-KR" altLang="en-US" dirty="0">
                <a:latin typeface="+mn-ea"/>
              </a:rPr>
              <a:t> 데이터는 대부분 </a:t>
            </a:r>
            <a:r>
              <a:rPr lang="en-US" altLang="ko-KR" dirty="0">
                <a:latin typeface="+mn-ea"/>
              </a:rPr>
              <a:t>RDBMS</a:t>
            </a:r>
            <a:r>
              <a:rPr lang="ko-KR" altLang="en-US" dirty="0">
                <a:latin typeface="+mn-ea"/>
              </a:rPr>
              <a:t>에 저장되어 있는데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이 </a:t>
            </a:r>
            <a:r>
              <a:rPr lang="en-US" altLang="ko-KR" dirty="0">
                <a:latin typeface="+mn-ea"/>
              </a:rPr>
              <a:t>RDBMS</a:t>
            </a:r>
            <a:r>
              <a:rPr lang="ko-KR" altLang="en-US" dirty="0">
                <a:latin typeface="+mn-ea"/>
              </a:rPr>
              <a:t>의 메타 데이터를 </a:t>
            </a:r>
            <a:r>
              <a:rPr lang="en-US" altLang="ko-KR" dirty="0">
                <a:latin typeface="+mn-ea"/>
              </a:rPr>
              <a:t>Hadoop, Hive </a:t>
            </a:r>
            <a:r>
              <a:rPr lang="ko-KR" altLang="en-US" dirty="0">
                <a:latin typeface="+mn-ea"/>
              </a:rPr>
              <a:t>등으로 옮겨야 하는 경우</a:t>
            </a:r>
            <a:r>
              <a:rPr lang="en-US" altLang="ko-KR" dirty="0">
                <a:latin typeface="+mn-ea"/>
              </a:rPr>
              <a:t>.</a:t>
            </a:r>
          </a:p>
          <a:p>
            <a:pPr lvl="1"/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반대로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분산 환경의 </a:t>
            </a:r>
            <a:r>
              <a:rPr lang="en-US" altLang="ko-KR" dirty="0">
                <a:latin typeface="+mn-ea"/>
              </a:rPr>
              <a:t>Hadoop, Hive </a:t>
            </a:r>
            <a:r>
              <a:rPr lang="ko-KR" altLang="en-US" dirty="0">
                <a:latin typeface="+mn-ea"/>
              </a:rPr>
              <a:t>등에서 분석된 결과를 </a:t>
            </a:r>
            <a:r>
              <a:rPr lang="en-US" altLang="ko-KR" dirty="0">
                <a:latin typeface="+mn-ea"/>
              </a:rPr>
              <a:t>API</a:t>
            </a:r>
            <a:r>
              <a:rPr lang="ko-KR" altLang="en-US" dirty="0">
                <a:latin typeface="+mn-ea"/>
              </a:rPr>
              <a:t>형태가 아닌 원격의 </a:t>
            </a:r>
            <a:r>
              <a:rPr lang="en-US" altLang="ko-KR" dirty="0">
                <a:latin typeface="+mn-ea"/>
              </a:rPr>
              <a:t>RDBMS</a:t>
            </a:r>
            <a:r>
              <a:rPr lang="ko-KR" altLang="en-US" dirty="0">
                <a:latin typeface="+mn-ea"/>
              </a:rPr>
              <a:t>로 전송할 경우가 발생함</a:t>
            </a:r>
            <a:r>
              <a:rPr lang="en-US" altLang="ko-KR" dirty="0">
                <a:latin typeface="+mn-ea"/>
              </a:rPr>
              <a:t>.</a:t>
            </a:r>
          </a:p>
          <a:p>
            <a:pPr lvl="1"/>
            <a:endParaRPr lang="en-US" altLang="ko-KR" dirty="0">
              <a:latin typeface="+mn-ea"/>
            </a:endParaRPr>
          </a:p>
          <a:p>
            <a:pPr lvl="1"/>
            <a:r>
              <a:rPr lang="en-US" altLang="ko-KR" b="1" i="1" u="sng" dirty="0">
                <a:latin typeface="+mn-ea"/>
              </a:rPr>
              <a:t>HDFS</a:t>
            </a:r>
            <a:r>
              <a:rPr lang="ko-KR" altLang="en-US" b="1" i="1" u="sng" dirty="0">
                <a:latin typeface="+mn-ea"/>
              </a:rPr>
              <a:t>와 기존 </a:t>
            </a:r>
            <a:r>
              <a:rPr lang="en-US" altLang="ko-KR" b="1" i="1" u="sng" dirty="0">
                <a:latin typeface="+mn-ea"/>
              </a:rPr>
              <a:t>RDBMS</a:t>
            </a:r>
            <a:r>
              <a:rPr lang="ko-KR" altLang="en-US" b="1" i="1" u="sng" dirty="0">
                <a:latin typeface="+mn-ea"/>
              </a:rPr>
              <a:t>와의 데이터 호환성을 유지</a:t>
            </a:r>
            <a:r>
              <a:rPr lang="en-US" altLang="ko-KR" b="1" i="1" u="sng" dirty="0">
                <a:latin typeface="+mn-ea"/>
              </a:rPr>
              <a:t>!!</a:t>
            </a:r>
            <a:endParaRPr lang="en-US" altLang="ko-KR" i="1" u="sng" dirty="0"/>
          </a:p>
        </p:txBody>
      </p:sp>
    </p:spTree>
    <p:extLst>
      <p:ext uri="{BB962C8B-B14F-4D97-AF65-F5344CB8AC3E}">
        <p14:creationId xmlns:p14="http://schemas.microsoft.com/office/powerpoint/2010/main" val="1009585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5. Kafka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sz="1800" dirty="0"/>
              <a:t>개요</a:t>
            </a:r>
            <a:endParaRPr lang="en-US" altLang="ko-KR" sz="1800" dirty="0"/>
          </a:p>
          <a:p>
            <a:pPr lvl="1"/>
            <a:r>
              <a:rPr lang="en-US" altLang="ko-KR" dirty="0">
                <a:latin typeface="+mn-ea"/>
              </a:rPr>
              <a:t>LinkedIn</a:t>
            </a:r>
            <a:r>
              <a:rPr lang="ko-KR" altLang="en-US" dirty="0">
                <a:latin typeface="+mn-ea"/>
              </a:rPr>
              <a:t>에서 개발된 대용량 실시간 처리를 위한 고성능 분산 메시징 시스템</a:t>
            </a:r>
            <a:endParaRPr lang="en-US" altLang="ko-KR" dirty="0">
              <a:latin typeface="+mn-ea"/>
            </a:endParaRPr>
          </a:p>
          <a:p>
            <a:pPr lvl="1"/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구성 요소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b="1" dirty="0">
                <a:latin typeface="+mn-ea"/>
              </a:rPr>
              <a:t>Topic</a:t>
            </a:r>
            <a:r>
              <a:rPr lang="en-US" altLang="ko-KR" dirty="0">
                <a:latin typeface="+mn-ea"/>
              </a:rPr>
              <a:t> : Kafka</a:t>
            </a:r>
            <a:r>
              <a:rPr lang="ko-KR" altLang="en-US" dirty="0">
                <a:latin typeface="+mn-ea"/>
              </a:rPr>
              <a:t>는 </a:t>
            </a:r>
            <a:r>
              <a:rPr lang="en-US" altLang="ko-KR" dirty="0">
                <a:latin typeface="+mn-ea"/>
              </a:rPr>
              <a:t>Topic</a:t>
            </a:r>
            <a:r>
              <a:rPr lang="ko-KR" altLang="en-US" dirty="0">
                <a:latin typeface="+mn-ea"/>
              </a:rPr>
              <a:t>이라 부르는 카테고리로 메시지들을 관리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b="1" dirty="0">
                <a:latin typeface="+mn-ea"/>
              </a:rPr>
              <a:t>Producer</a:t>
            </a:r>
            <a:r>
              <a:rPr lang="en-US" altLang="ko-KR" dirty="0">
                <a:latin typeface="+mn-ea"/>
              </a:rPr>
              <a:t> : Kafka Topic</a:t>
            </a:r>
            <a:r>
              <a:rPr lang="ko-KR" altLang="en-US" dirty="0">
                <a:latin typeface="+mn-ea"/>
              </a:rPr>
              <a:t>으로 메시지를 배포하는 프로세스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b="1" dirty="0">
                <a:latin typeface="+mn-ea"/>
              </a:rPr>
              <a:t>Consumer</a:t>
            </a:r>
            <a:r>
              <a:rPr lang="en-US" altLang="ko-KR" dirty="0">
                <a:latin typeface="+mn-ea"/>
              </a:rPr>
              <a:t> : Topic</a:t>
            </a:r>
            <a:r>
              <a:rPr lang="ko-KR" altLang="en-US" dirty="0">
                <a:latin typeface="+mn-ea"/>
              </a:rPr>
              <a:t>으로부터 메시지를 받아 처리하는 프로세스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b="1" dirty="0">
                <a:latin typeface="+mn-ea"/>
              </a:rPr>
              <a:t>Broker</a:t>
            </a:r>
            <a:r>
              <a:rPr lang="en-US" altLang="ko-KR" dirty="0">
                <a:latin typeface="+mn-ea"/>
              </a:rPr>
              <a:t> : Kafka</a:t>
            </a:r>
            <a:r>
              <a:rPr lang="ko-KR" altLang="en-US" dirty="0">
                <a:latin typeface="+mn-ea"/>
              </a:rPr>
              <a:t>는 한 개 또는 한 개 이상의 </a:t>
            </a:r>
            <a:r>
              <a:rPr lang="en-US" altLang="ko-KR" dirty="0">
                <a:latin typeface="+mn-ea"/>
              </a:rPr>
              <a:t>Broker</a:t>
            </a:r>
            <a:r>
              <a:rPr lang="ko-KR" altLang="en-US" dirty="0">
                <a:latin typeface="+mn-ea"/>
              </a:rPr>
              <a:t>라 불리는 서버들로 구성된 클러스터에서 동작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b="1" dirty="0">
                <a:latin typeface="+mn-ea"/>
              </a:rPr>
              <a:t>Partition</a:t>
            </a:r>
            <a:r>
              <a:rPr lang="en-US" altLang="ko-KR" dirty="0">
                <a:latin typeface="+mn-ea"/>
              </a:rPr>
              <a:t> : </a:t>
            </a:r>
            <a:r>
              <a:rPr lang="ko-KR" altLang="en-US" dirty="0">
                <a:latin typeface="+mn-ea"/>
              </a:rPr>
              <a:t>하나의 </a:t>
            </a:r>
            <a:r>
              <a:rPr lang="en-US" altLang="ko-KR" dirty="0">
                <a:latin typeface="+mn-ea"/>
              </a:rPr>
              <a:t>Topic</a:t>
            </a:r>
            <a:r>
              <a:rPr lang="ko-KR" altLang="en-US" dirty="0">
                <a:latin typeface="+mn-ea"/>
              </a:rPr>
              <a:t>은 다수의</a:t>
            </a:r>
            <a:r>
              <a:rPr lang="en-US" altLang="ko-KR" dirty="0">
                <a:latin typeface="+mn-ea"/>
              </a:rPr>
              <a:t> Partition</a:t>
            </a:r>
            <a:r>
              <a:rPr lang="ko-KR" altLang="en-US" dirty="0">
                <a:latin typeface="+mn-ea"/>
              </a:rPr>
              <a:t>을 가질 수 있음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99245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5. Kafka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특징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Topic</a:t>
            </a:r>
          </a:p>
          <a:p>
            <a:pPr lvl="2"/>
            <a:r>
              <a:rPr lang="ko-KR" altLang="en-US" dirty="0">
                <a:latin typeface="+mn-ea"/>
              </a:rPr>
              <a:t>메시지가 </a:t>
            </a:r>
            <a:r>
              <a:rPr lang="en-US" altLang="ko-KR" dirty="0">
                <a:latin typeface="+mn-ea"/>
              </a:rPr>
              <a:t>publish</a:t>
            </a:r>
            <a:r>
              <a:rPr lang="ko-KR" altLang="en-US" dirty="0">
                <a:latin typeface="+mn-ea"/>
              </a:rPr>
              <a:t>되는 카테고리 또는 </a:t>
            </a:r>
            <a:r>
              <a:rPr lang="ko-KR" altLang="en-US" dirty="0" err="1">
                <a:latin typeface="+mn-ea"/>
              </a:rPr>
              <a:t>피드</a:t>
            </a:r>
            <a:r>
              <a:rPr lang="ko-KR" altLang="en-US" dirty="0">
                <a:latin typeface="+mn-ea"/>
              </a:rPr>
              <a:t> 이름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>
                <a:latin typeface="+mn-ea"/>
              </a:rPr>
              <a:t>파티션 내 메시지들을 고유하게 식별하기 위해 각 파티션에 </a:t>
            </a:r>
            <a:r>
              <a:rPr lang="en-US" altLang="ko-KR" dirty="0">
                <a:latin typeface="+mn-ea"/>
              </a:rPr>
              <a:t>offset</a:t>
            </a:r>
            <a:r>
              <a:rPr lang="ko-KR" altLang="en-US" dirty="0">
                <a:latin typeface="+mn-ea"/>
              </a:rPr>
              <a:t>을 할당함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>
                <a:latin typeface="+mn-ea"/>
              </a:rPr>
              <a:t>설정 된 기간 동안 모든 메시지들을 보관하고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만료 시 데이터를 삭제</a:t>
            </a:r>
            <a:endParaRPr lang="en-US" altLang="ko-KR" dirty="0">
              <a:latin typeface="+mn-ea"/>
            </a:endParaRPr>
          </a:p>
          <a:p>
            <a:pPr lvl="2"/>
            <a:r>
              <a:rPr lang="en-US" altLang="ko-KR" dirty="0">
                <a:latin typeface="+mn-ea"/>
              </a:rPr>
              <a:t>Consumer</a:t>
            </a:r>
            <a:r>
              <a:rPr lang="ko-KR" altLang="en-US" dirty="0">
                <a:latin typeface="+mn-ea"/>
              </a:rPr>
              <a:t>가 메시지를 읽을 때마다 순차적으로 </a:t>
            </a:r>
            <a:r>
              <a:rPr lang="en-US" altLang="ko-KR" dirty="0">
                <a:latin typeface="+mn-ea"/>
              </a:rPr>
              <a:t>offset</a:t>
            </a:r>
            <a:r>
              <a:rPr lang="ko-KR" altLang="en-US" dirty="0">
                <a:latin typeface="+mn-ea"/>
              </a:rPr>
              <a:t>을 증가시키는 방식</a:t>
            </a:r>
            <a:endParaRPr lang="en-US" altLang="ko-KR" dirty="0">
              <a:latin typeface="+mn-ea"/>
            </a:endParaRPr>
          </a:p>
          <a:p>
            <a:pPr lvl="2"/>
            <a:r>
              <a:rPr lang="en-US" altLang="ko-KR" dirty="0">
                <a:latin typeface="+mn-ea"/>
              </a:rPr>
              <a:t>Partition</a:t>
            </a:r>
            <a:r>
              <a:rPr lang="ko-KR" altLang="en-US" dirty="0">
                <a:latin typeface="+mn-ea"/>
              </a:rPr>
              <a:t>의 목적은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단일 서버 이상의 용량 처리와 병렬 처리</a:t>
            </a:r>
            <a:endParaRPr lang="en-US" altLang="ko-KR" dirty="0">
              <a:latin typeface="+mn-ea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1B59FBF-0C83-405C-A295-A3A41DAE2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4077072"/>
            <a:ext cx="3017755" cy="24352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 descr="http://kafka.apache.org/images/log_anatomy.png">
            <a:extLst>
              <a:ext uri="{FF2B5EF4-FFF2-40B4-BE49-F238E27FC236}">
                <a16:creationId xmlns:a16="http://schemas.microsoft.com/office/drawing/2014/main" id="{D984C85D-0B9D-4902-8C8C-54A826C05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8955" y="4077072"/>
            <a:ext cx="3798676" cy="2438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878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6. Spark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1800" dirty="0"/>
              <a:t>Apache Spark</a:t>
            </a:r>
          </a:p>
          <a:p>
            <a:pPr lvl="1"/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클러스터 환경에서 대용량의 데이터를 처리하기 위한 빠르고 범용적인 엔진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.</a:t>
            </a:r>
          </a:p>
          <a:p>
            <a:pPr lvl="1"/>
            <a:endParaRPr lang="en-US" altLang="ko-KR" spc="-100" dirty="0">
              <a:latin typeface="맑은 고딕" pitchFamily="50" charset="-127"/>
              <a:cs typeface="Times New Roman" pitchFamily="18" charset="0"/>
            </a:endParaRPr>
          </a:p>
          <a:p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특징</a:t>
            </a:r>
            <a:endParaRPr lang="en-US" altLang="ko-KR" spc="-100" dirty="0">
              <a:latin typeface="맑은 고딕" pitchFamily="50" charset="-127"/>
              <a:cs typeface="Times New Roman" pitchFamily="18" charset="0"/>
            </a:endParaRPr>
          </a:p>
          <a:p>
            <a:pPr lvl="1"/>
            <a:r>
              <a:rPr lang="ko-KR" altLang="en-US" dirty="0"/>
              <a:t>대용량 분산 데이터 처리 엔진</a:t>
            </a:r>
            <a:endParaRPr lang="en-US" altLang="ko-KR" dirty="0"/>
          </a:p>
          <a:p>
            <a:pPr lvl="2"/>
            <a:r>
              <a:rPr lang="ko-KR" altLang="en-US" dirty="0"/>
              <a:t>범용적인 목적으로 사용</a:t>
            </a:r>
            <a:r>
              <a:rPr lang="en-US" altLang="ko-KR" dirty="0"/>
              <a:t> (</a:t>
            </a:r>
            <a:r>
              <a:rPr lang="ko-KR" altLang="en-US" dirty="0"/>
              <a:t>여러 형태의 분산 어플리케이션</a:t>
            </a:r>
            <a:r>
              <a:rPr lang="en-US" altLang="ko-KR" dirty="0"/>
              <a:t>, </a:t>
            </a:r>
            <a:r>
              <a:rPr lang="ko-KR" altLang="en-US" dirty="0"/>
              <a:t>리소스 관리</a:t>
            </a:r>
            <a:r>
              <a:rPr lang="en-US" altLang="ko-KR" dirty="0"/>
              <a:t>)</a:t>
            </a:r>
          </a:p>
          <a:p>
            <a:pPr lvl="2"/>
            <a:r>
              <a:rPr lang="en-US" altLang="ko-KR" dirty="0"/>
              <a:t>Hadoop </a:t>
            </a:r>
            <a:r>
              <a:rPr lang="ko-KR" altLang="en-US" dirty="0"/>
              <a:t>클러스터 환경에서 실행 가능하고 </a:t>
            </a:r>
            <a:r>
              <a:rPr lang="en-US" altLang="ko-KR" dirty="0"/>
              <a:t>HDFS</a:t>
            </a:r>
            <a:r>
              <a:rPr lang="ko-KR" altLang="en-US" dirty="0"/>
              <a:t>를 저장소로 사용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광범위한 작업을 지원</a:t>
            </a:r>
            <a:endParaRPr lang="en-US" altLang="ko-KR" dirty="0"/>
          </a:p>
          <a:p>
            <a:pPr lvl="2"/>
            <a:r>
              <a:rPr lang="ko-KR" altLang="en-US" dirty="0"/>
              <a:t>기계 학습 </a:t>
            </a:r>
            <a:r>
              <a:rPr lang="en-US" altLang="ko-KR" dirty="0"/>
              <a:t>(Machine Learning)</a:t>
            </a:r>
          </a:p>
          <a:p>
            <a:pPr lvl="2"/>
            <a:r>
              <a:rPr lang="en-US" altLang="ko-KR" dirty="0"/>
              <a:t>BI (Business Intelligence)</a:t>
            </a:r>
          </a:p>
          <a:p>
            <a:pPr lvl="2"/>
            <a:r>
              <a:rPr lang="ko-KR" altLang="en-US" dirty="0"/>
              <a:t>실시간 </a:t>
            </a:r>
            <a:r>
              <a:rPr lang="en-US" altLang="ko-KR" dirty="0"/>
              <a:t>(Streaming)</a:t>
            </a:r>
          </a:p>
          <a:p>
            <a:pPr lvl="2"/>
            <a:r>
              <a:rPr lang="ko-KR" altLang="en-US" dirty="0"/>
              <a:t>배치 처리 </a:t>
            </a:r>
            <a:r>
              <a:rPr lang="en-US" altLang="ko-KR" dirty="0"/>
              <a:t>(Batch Processing)</a:t>
            </a:r>
          </a:p>
        </p:txBody>
      </p:sp>
    </p:spTree>
    <p:extLst>
      <p:ext uri="{BB962C8B-B14F-4D97-AF65-F5344CB8AC3E}">
        <p14:creationId xmlns:p14="http://schemas.microsoft.com/office/powerpoint/2010/main" val="687751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7313430"/>
              </p:ext>
            </p:extLst>
          </p:nvPr>
        </p:nvGraphicFramePr>
        <p:xfrm>
          <a:off x="4283968" y="764704"/>
          <a:ext cx="3672408" cy="12042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4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1059">
                <a:tc>
                  <a:txBody>
                    <a:bodyPr/>
                    <a:lstStyle/>
                    <a:p>
                      <a:pPr marL="0" marR="0" indent="0" algn="l" defTabSz="95781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baseline="0" dirty="0">
                          <a:solidFill>
                            <a:schemeClr val="tx1"/>
                          </a:solidFill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▣ Data API </a:t>
                      </a: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실습</a:t>
                      </a:r>
                      <a:endParaRPr lang="ko-KR" altLang="en-US" sz="1600" b="1" dirty="0">
                        <a:latin typeface="Malgun Gothic" charset="-127"/>
                        <a:ea typeface="Malgun Gothic" charset="-127"/>
                        <a:cs typeface="Malgun Gothic" charset="-127"/>
                      </a:endParaRPr>
                    </a:p>
                  </a:txBody>
                  <a:tcPr marL="0" marR="0" marT="5040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059">
                <a:tc>
                  <a:txBody>
                    <a:bodyPr/>
                    <a:lstStyle/>
                    <a:p>
                      <a:pPr marL="0" marR="0" indent="0" algn="l" defTabSz="95781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i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   </a:t>
                      </a:r>
                      <a:r>
                        <a:rPr lang="en-US" altLang="ko-KR" sz="1300" b="0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01. </a:t>
                      </a:r>
                      <a:r>
                        <a:rPr lang="en-US" altLang="ko-KR" sz="1300" b="0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charset="0"/>
                          <a:ea typeface="Malgun Gothic" charset="-127"/>
                          <a:cs typeface="Arial" charset="0"/>
                        </a:rPr>
                        <a:t>Data API</a:t>
                      </a:r>
                      <a:r>
                        <a:rPr lang="en-US" altLang="ko-KR" sz="1300" b="0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 </a:t>
                      </a:r>
                      <a:r>
                        <a:rPr lang="ko-KR" altLang="en-US" sz="1300" b="0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소개</a:t>
                      </a:r>
                      <a:endParaRPr lang="ko-KR" altLang="en-US" sz="1300" b="0" dirty="0">
                        <a:latin typeface="Malgun Gothic" charset="-127"/>
                        <a:ea typeface="Malgun Gothic" charset="-127"/>
                        <a:cs typeface="Malgun Gothic" charset="-127"/>
                      </a:endParaRPr>
                    </a:p>
                  </a:txBody>
                  <a:tcPr marL="0" marR="0" marT="5040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059">
                <a:tc>
                  <a:txBody>
                    <a:bodyPr/>
                    <a:lstStyle/>
                    <a:p>
                      <a:pPr marL="0" marR="0" indent="0" algn="l" defTabSz="95781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   02. </a:t>
                      </a:r>
                      <a:r>
                        <a:rPr lang="ko-KR" altLang="en-US" sz="1300" b="0" dirty="0"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사전학습</a:t>
                      </a:r>
                    </a:p>
                  </a:txBody>
                  <a:tcPr marL="0" marR="0" marT="5040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059">
                <a:tc>
                  <a:txBody>
                    <a:bodyPr/>
                    <a:lstStyle/>
                    <a:p>
                      <a:pPr marL="0" marR="0" indent="0" algn="l" defTabSz="95781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dirty="0"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   03. Data API</a:t>
                      </a:r>
                      <a:r>
                        <a:rPr lang="ko-KR" altLang="en-US" sz="1300" b="0" dirty="0">
                          <a:latin typeface="Malgun Gothic" charset="-127"/>
                          <a:ea typeface="Malgun Gothic" charset="-127"/>
                          <a:cs typeface="Malgun Gothic" charset="-127"/>
                        </a:rPr>
                        <a:t>를 활용한 데이터 처리</a:t>
                      </a:r>
                    </a:p>
                  </a:txBody>
                  <a:tcPr marL="0" marR="0" marT="5040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8354412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0" y="1196752"/>
            <a:ext cx="3203848" cy="648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spc="3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INDEX</a:t>
            </a:r>
            <a:endParaRPr lang="ko-KR" altLang="en-US" sz="3200" b="1" spc="3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997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6. Spark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장점</a:t>
            </a:r>
            <a:endParaRPr lang="en-US" altLang="ko-KR" dirty="0"/>
          </a:p>
          <a:p>
            <a:pPr lvl="1"/>
            <a:r>
              <a:rPr lang="ko-KR" altLang="en-US" dirty="0"/>
              <a:t>분산 처리 </a:t>
            </a:r>
            <a:r>
              <a:rPr lang="en-US" altLang="ko-KR" dirty="0"/>
              <a:t>&amp; </a:t>
            </a:r>
            <a:r>
              <a:rPr lang="ko-KR" altLang="en-US" dirty="0"/>
              <a:t>클러스터 연산</a:t>
            </a:r>
            <a:endParaRPr lang="en-US" altLang="ko-KR" dirty="0"/>
          </a:p>
          <a:p>
            <a:pPr lvl="2"/>
            <a:r>
              <a:rPr lang="en-US" altLang="ko-KR" dirty="0"/>
              <a:t>Application</a:t>
            </a:r>
            <a:r>
              <a:rPr lang="ko-KR" altLang="en-US" dirty="0"/>
              <a:t>은 클러스터 내의 작업 수행 노드에 걸쳐서 분산되어 처리됨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분산 저장소와 함께 수행</a:t>
            </a:r>
            <a:endParaRPr lang="en-US" altLang="ko-KR" dirty="0"/>
          </a:p>
          <a:p>
            <a:pPr lvl="2"/>
            <a:r>
              <a:rPr lang="ko-KR" altLang="en-US" dirty="0"/>
              <a:t>데이터에 대한 </a:t>
            </a:r>
            <a:r>
              <a:rPr lang="en-US" altLang="ko-KR" dirty="0"/>
              <a:t>Locality</a:t>
            </a:r>
            <a:r>
              <a:rPr lang="ko-KR" altLang="en-US" dirty="0"/>
              <a:t>를 지원함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메모리에 데이터를 저장</a:t>
            </a:r>
            <a:endParaRPr lang="en-US" altLang="ko-KR" dirty="0"/>
          </a:p>
          <a:p>
            <a:pPr lvl="2"/>
            <a:r>
              <a:rPr lang="ko-KR" altLang="en-US" dirty="0"/>
              <a:t>효율적인 반복 처리를 위해 데이터를 메모리에 유지 시킬 수 있음</a:t>
            </a:r>
            <a:r>
              <a:rPr lang="en-US" altLang="ko-KR" dirty="0"/>
              <a:t>. (Persistence)</a:t>
            </a:r>
          </a:p>
          <a:p>
            <a:pPr lvl="2"/>
            <a:r>
              <a:rPr lang="en-US" altLang="ko-KR" dirty="0"/>
              <a:t>RDD</a:t>
            </a:r>
            <a:r>
              <a:rPr lang="ko-KR" altLang="en-US" dirty="0"/>
              <a:t>객체의 </a:t>
            </a:r>
            <a:r>
              <a:rPr lang="en-US" altLang="ko-KR" dirty="0"/>
              <a:t>Lazy Execution</a:t>
            </a:r>
            <a:r>
              <a:rPr lang="ko-KR" altLang="en-US" dirty="0"/>
              <a:t>을 통해 메모리 내에서 효율적으로 연산을 수행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높은 수준의 프로그래밍 프레임워크</a:t>
            </a:r>
            <a:endParaRPr lang="en-US" altLang="ko-KR" dirty="0"/>
          </a:p>
          <a:p>
            <a:pPr lvl="2"/>
            <a:r>
              <a:rPr lang="ko-KR" altLang="en-US" dirty="0"/>
              <a:t>프로그래머는 데이터의 분산에 대한 구현이 아닌 처리 로직 구현에만 신경 쓰면 됨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65976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630986" y="1124744"/>
            <a:ext cx="7311582" cy="3888432"/>
            <a:chOff x="683568" y="1124744"/>
            <a:chExt cx="7920880" cy="3888432"/>
          </a:xfrm>
        </p:grpSpPr>
        <p:sp>
          <p:nvSpPr>
            <p:cNvPr id="7" name="직사각형 6"/>
            <p:cNvSpPr/>
            <p:nvPr/>
          </p:nvSpPr>
          <p:spPr>
            <a:xfrm>
              <a:off x="683568" y="1124744"/>
              <a:ext cx="7920880" cy="11521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spc="-150" dirty="0">
                  <a:solidFill>
                    <a:schemeClr val="bg1"/>
                  </a:solidFill>
                  <a:latin typeface="+mn-ea"/>
                </a:rPr>
                <a:t> ▣ </a:t>
              </a:r>
              <a:r>
                <a:rPr lang="en-US" altLang="ko-KR" sz="2400" b="1" spc="-15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 API </a:t>
              </a:r>
              <a:r>
                <a:rPr lang="ko-KR" altLang="en-US" sz="2400" b="1" spc="-15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실습</a:t>
              </a:r>
              <a:endParaRPr lang="ko-KR" altLang="en-US" sz="2400" b="1" spc="-1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8" name="부제목 2"/>
            <p:cNvSpPr txBox="1">
              <a:spLocks/>
            </p:cNvSpPr>
            <p:nvPr/>
          </p:nvSpPr>
          <p:spPr>
            <a:xfrm>
              <a:off x="755574" y="2508429"/>
              <a:ext cx="3600000" cy="28483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80000"/>
                </a:lnSpc>
              </a:pPr>
              <a:r>
                <a:rPr lang="en-US" altLang="ko-KR" sz="1600" b="1" spc="-50" dirty="0">
                  <a:solidFill>
                    <a:schemeClr val="bg1"/>
                  </a:solidFill>
                </a:rPr>
                <a:t>03. Data</a:t>
              </a:r>
              <a:r>
                <a:rPr lang="ko-KR" altLang="en-US" sz="1600" b="1" spc="-50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spc="-50" dirty="0">
                  <a:solidFill>
                    <a:schemeClr val="bg1"/>
                  </a:solidFill>
                </a:rPr>
                <a:t>API</a:t>
              </a:r>
              <a:r>
                <a:rPr lang="ko-KR" altLang="en-US" sz="1600" b="1" spc="-50" dirty="0">
                  <a:solidFill>
                    <a:schemeClr val="bg1"/>
                  </a:solidFill>
                </a:rPr>
                <a:t>를 활용한 데이터 처리</a:t>
              </a:r>
              <a:endParaRPr lang="en-US" altLang="ko-KR" sz="1600" b="1" spc="-50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845420" y="2937279"/>
              <a:ext cx="3600000" cy="0"/>
            </a:xfrm>
            <a:prstGeom prst="line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부제목 2"/>
            <p:cNvSpPr txBox="1">
              <a:spLocks/>
            </p:cNvSpPr>
            <p:nvPr/>
          </p:nvSpPr>
          <p:spPr>
            <a:xfrm>
              <a:off x="755576" y="3081295"/>
              <a:ext cx="5367553" cy="1931881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fontAlgn="auto"/>
              <a:r>
                <a:rPr lang="en-US" altLang="ko-KR" sz="1400" b="1" dirty="0">
                  <a:solidFill>
                    <a:schemeClr val="bg1"/>
                  </a:solidFill>
                </a:rPr>
                <a:t>   </a:t>
              </a:r>
              <a:r>
                <a:rPr lang="en-US" altLang="ko-KR" sz="1400" dirty="0">
                  <a:solidFill>
                    <a:schemeClr val="bg1"/>
                  </a:solidFill>
                </a:rPr>
                <a:t>1. </a:t>
              </a:r>
              <a:r>
                <a:rPr lang="ko-KR" altLang="en-US" sz="1400" dirty="0">
                  <a:solidFill>
                    <a:schemeClr val="bg1"/>
                  </a:solidFill>
                </a:rPr>
                <a:t>배치 처리</a:t>
              </a:r>
              <a:endParaRPr lang="en-US" altLang="ko-KR" sz="1400" dirty="0">
                <a:solidFill>
                  <a:schemeClr val="bg1"/>
                </a:solidFill>
              </a:endParaRPr>
            </a:p>
            <a:p>
              <a:pPr algn="l" fontAlgn="auto"/>
              <a:r>
                <a:rPr lang="en-US" altLang="ko-KR" sz="1400" dirty="0">
                  <a:solidFill>
                    <a:schemeClr val="bg1"/>
                  </a:solidFill>
                </a:rPr>
                <a:t>   2. </a:t>
              </a:r>
              <a:r>
                <a:rPr lang="ko-KR" altLang="en-US" sz="1400" dirty="0">
                  <a:solidFill>
                    <a:schemeClr val="bg1"/>
                  </a:solidFill>
                </a:rPr>
                <a:t>실시간 처리</a:t>
              </a:r>
              <a:endParaRPr lang="en-US" altLang="ko-KR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780388" y="2901279"/>
            <a:ext cx="315881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4183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1. 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배치 처리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03. Data API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를 활용한</a:t>
            </a:r>
            <a:endParaRPr lang="en-US" altLang="ko-K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defTabSz="957816">
              <a:defRPr/>
            </a:pP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데이터 처리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sz="1800" dirty="0"/>
              <a:t>실습 </a:t>
            </a:r>
            <a:r>
              <a:rPr lang="en-US" altLang="ko-KR" dirty="0"/>
              <a:t>#1</a:t>
            </a:r>
          </a:p>
          <a:p>
            <a:pPr lvl="1"/>
            <a:r>
              <a:rPr lang="ko-KR" altLang="en-US" dirty="0"/>
              <a:t>데이터 분석하기</a:t>
            </a:r>
            <a:endParaRPr lang="en-US" altLang="ko-KR" dirty="0"/>
          </a:p>
          <a:p>
            <a:pPr lvl="1"/>
            <a:r>
              <a:rPr lang="ko-KR" altLang="en-US" dirty="0"/>
              <a:t>워크플로우 디자인하기</a:t>
            </a:r>
            <a:endParaRPr lang="en-US" altLang="ko-KR" dirty="0"/>
          </a:p>
          <a:p>
            <a:pPr lvl="1"/>
            <a:r>
              <a:rPr lang="ko-KR" altLang="en-US" dirty="0"/>
              <a:t>워크플로우 실행 요청</a:t>
            </a:r>
            <a:endParaRPr lang="en-US" altLang="ko-KR" dirty="0"/>
          </a:p>
          <a:p>
            <a:pPr lvl="1"/>
            <a:r>
              <a:rPr lang="ko-KR" altLang="en-US" dirty="0"/>
              <a:t>워크플로우 액션 생태 확인</a:t>
            </a:r>
            <a:endParaRPr lang="en-US" altLang="ko-KR" dirty="0"/>
          </a:p>
          <a:p>
            <a:pPr lvl="1"/>
            <a:r>
              <a:rPr lang="ko-KR" altLang="en-US" dirty="0"/>
              <a:t>최종 결과</a:t>
            </a:r>
            <a:r>
              <a:rPr lang="en-US" altLang="ko-KR" dirty="0"/>
              <a:t>(</a:t>
            </a:r>
            <a:r>
              <a:rPr lang="ko-KR" altLang="en-US" dirty="0"/>
              <a:t>통계</a:t>
            </a:r>
            <a:r>
              <a:rPr lang="en-US" altLang="ko-KR" dirty="0"/>
              <a:t>)</a:t>
            </a:r>
            <a:r>
              <a:rPr lang="ko-KR" altLang="en-US" dirty="0"/>
              <a:t> 조회하기</a:t>
            </a:r>
            <a:endParaRPr lang="en-US" altLang="ko-KR" dirty="0"/>
          </a:p>
          <a:p>
            <a:pPr lvl="1"/>
            <a:r>
              <a:rPr lang="ko-KR" altLang="en-US" dirty="0"/>
              <a:t>스케줄 만들기</a:t>
            </a:r>
            <a:endParaRPr lang="en-US" altLang="ko-KR" dirty="0"/>
          </a:p>
          <a:p>
            <a:pPr lvl="1"/>
            <a:r>
              <a:rPr lang="ko-KR" altLang="en-US" dirty="0"/>
              <a:t>스케줄 실행 요청</a:t>
            </a:r>
            <a:endParaRPr lang="en-US" altLang="ko-KR" dirty="0"/>
          </a:p>
          <a:p>
            <a:pPr lvl="1"/>
            <a:r>
              <a:rPr lang="ko-KR" altLang="en-US" dirty="0"/>
              <a:t>스케줄 진행 상태 확인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56237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2. 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실시간 처리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03. Data API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를 활용한</a:t>
            </a:r>
            <a:endParaRPr lang="en-US" altLang="ko-K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defTabSz="957816">
              <a:defRPr/>
            </a:pP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데이터 처리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sz="1800" dirty="0"/>
              <a:t>실습 </a:t>
            </a:r>
            <a:r>
              <a:rPr lang="en-US" altLang="ko-KR" sz="1800" dirty="0"/>
              <a:t>#2</a:t>
            </a:r>
          </a:p>
          <a:p>
            <a:pPr lvl="1"/>
            <a:r>
              <a:rPr lang="ko-KR" altLang="en-US" dirty="0"/>
              <a:t>데이터 수집 설정 및 구동</a:t>
            </a:r>
            <a:endParaRPr lang="en-US" altLang="ko-KR" dirty="0"/>
          </a:p>
          <a:p>
            <a:pPr lvl="1"/>
            <a:r>
              <a:rPr lang="ko-KR" altLang="en-US" dirty="0"/>
              <a:t>데이터 </a:t>
            </a:r>
            <a:r>
              <a:rPr lang="en-US" altLang="ko-KR" dirty="0"/>
              <a:t>flow </a:t>
            </a:r>
            <a:r>
              <a:rPr lang="ko-KR" altLang="en-US" dirty="0"/>
              <a:t>만들기</a:t>
            </a:r>
            <a:endParaRPr lang="en-US" altLang="ko-KR" dirty="0"/>
          </a:p>
          <a:p>
            <a:pPr lvl="1"/>
            <a:r>
              <a:rPr lang="ko-KR" altLang="en-US" dirty="0"/>
              <a:t>데이터 </a:t>
            </a:r>
            <a:r>
              <a:rPr lang="en-US" altLang="ko-KR" dirty="0"/>
              <a:t>flow </a:t>
            </a:r>
            <a:r>
              <a:rPr lang="ko-KR" altLang="en-US" dirty="0"/>
              <a:t>시작하기</a:t>
            </a:r>
            <a:endParaRPr lang="en-US" altLang="ko-KR" dirty="0"/>
          </a:p>
          <a:p>
            <a:pPr lvl="1"/>
            <a:r>
              <a:rPr lang="ko-KR" altLang="en-US" dirty="0"/>
              <a:t>데이터 조회하기</a:t>
            </a:r>
            <a:endParaRPr lang="en-US" altLang="ko-KR" dirty="0"/>
          </a:p>
          <a:p>
            <a:pPr lvl="1"/>
            <a:r>
              <a:rPr lang="ko-KR" altLang="en-US" dirty="0"/>
              <a:t>실시간 시각화</a:t>
            </a:r>
            <a:endParaRPr lang="en-US" altLang="ko-KR" dirty="0"/>
          </a:p>
          <a:p>
            <a:pPr lvl="1"/>
            <a:r>
              <a:rPr lang="ko-KR" altLang="en-US" dirty="0"/>
              <a:t>이벤트 탐지 </a:t>
            </a:r>
            <a:r>
              <a:rPr lang="en-US" altLang="ko-KR" dirty="0"/>
              <a:t>rule </a:t>
            </a:r>
            <a:r>
              <a:rPr lang="ko-KR" altLang="en-US" dirty="0"/>
              <a:t>설정 및 변경</a:t>
            </a:r>
            <a:endParaRPr lang="en-US" altLang="ko-KR" dirty="0"/>
          </a:p>
          <a:p>
            <a:pPr lvl="1"/>
            <a:r>
              <a:rPr lang="ko-KR" altLang="en-US" dirty="0"/>
              <a:t>이벤트 탐지 결과 조회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88681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630986" y="1124744"/>
            <a:ext cx="7311582" cy="3888432"/>
            <a:chOff x="683568" y="1124744"/>
            <a:chExt cx="7920880" cy="3888432"/>
          </a:xfrm>
        </p:grpSpPr>
        <p:sp>
          <p:nvSpPr>
            <p:cNvPr id="7" name="직사각형 6"/>
            <p:cNvSpPr/>
            <p:nvPr/>
          </p:nvSpPr>
          <p:spPr>
            <a:xfrm>
              <a:off x="683568" y="1124744"/>
              <a:ext cx="7920880" cy="11521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spc="-150" dirty="0">
                  <a:solidFill>
                    <a:schemeClr val="bg1"/>
                  </a:solidFill>
                  <a:latin typeface="+mn-ea"/>
                </a:rPr>
                <a:t> ▣ </a:t>
              </a:r>
              <a:r>
                <a:rPr lang="en-US" altLang="ko-KR" sz="2400" b="1" spc="-15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 API </a:t>
              </a:r>
              <a:r>
                <a:rPr lang="ko-KR" altLang="en-US" sz="2400" b="1" spc="-15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실습</a:t>
              </a:r>
              <a:endParaRPr lang="ko-KR" altLang="en-US" sz="2400" b="1" spc="-1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8" name="부제목 2"/>
            <p:cNvSpPr txBox="1">
              <a:spLocks/>
            </p:cNvSpPr>
            <p:nvPr/>
          </p:nvSpPr>
          <p:spPr>
            <a:xfrm>
              <a:off x="755575" y="2508381"/>
              <a:ext cx="2871276" cy="28488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80000"/>
                </a:lnSpc>
              </a:pPr>
              <a:r>
                <a:rPr lang="en-US" altLang="ko-KR" sz="1600" b="1" spc="-50" dirty="0">
                  <a:solidFill>
                    <a:schemeClr val="bg1"/>
                  </a:solidFill>
                </a:rPr>
                <a:t>01. Data API </a:t>
              </a:r>
              <a:r>
                <a:rPr lang="ko-KR" altLang="en-US" sz="1600" b="1" spc="-50" dirty="0">
                  <a:solidFill>
                    <a:schemeClr val="bg1"/>
                  </a:solidFill>
                </a:rPr>
                <a:t>소개</a:t>
              </a:r>
              <a:endParaRPr lang="en-US" altLang="ko-KR" sz="1600" b="1" spc="-50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845420" y="2937279"/>
              <a:ext cx="3600000" cy="0"/>
            </a:xfrm>
            <a:prstGeom prst="line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부제목 2"/>
            <p:cNvSpPr txBox="1">
              <a:spLocks/>
            </p:cNvSpPr>
            <p:nvPr/>
          </p:nvSpPr>
          <p:spPr>
            <a:xfrm>
              <a:off x="755576" y="3081295"/>
              <a:ext cx="5367553" cy="1931881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fontAlgn="auto"/>
              <a:r>
                <a:rPr lang="en-US" altLang="ko-KR" sz="1400" b="1" dirty="0">
                  <a:solidFill>
                    <a:schemeClr val="bg1"/>
                  </a:solidFill>
                </a:rPr>
                <a:t>   </a:t>
              </a:r>
              <a:r>
                <a:rPr lang="en-US" altLang="ko-KR" sz="1400" dirty="0">
                  <a:solidFill>
                    <a:schemeClr val="bg1"/>
                  </a:solidFill>
                </a:rPr>
                <a:t>1. </a:t>
              </a:r>
              <a:r>
                <a:rPr lang="en-US" altLang="ko-KR" sz="1400" dirty="0">
                  <a:solidFill>
                    <a:schemeClr val="bg1"/>
                  </a:solidFill>
                  <a:cs typeface="Arial" panose="020B0604020202020204" pitchFamily="34" charset="0"/>
                </a:rPr>
                <a:t>Data API </a:t>
              </a:r>
              <a:r>
                <a:rPr lang="ko-KR" altLang="en-US" sz="1400" dirty="0">
                  <a:solidFill>
                    <a:schemeClr val="bg1"/>
                  </a:solidFill>
                  <a:cs typeface="Arial" panose="020B0604020202020204" pitchFamily="34" charset="0"/>
                </a:rPr>
                <a:t>개요</a:t>
              </a:r>
              <a:endParaRPr lang="en-US" altLang="ko-KR" sz="1400" dirty="0">
                <a:solidFill>
                  <a:schemeClr val="bg1"/>
                </a:solidFill>
              </a:endParaRPr>
            </a:p>
            <a:p>
              <a:pPr algn="l" fontAlgn="auto"/>
              <a:r>
                <a:rPr lang="en-US" altLang="ko-KR" sz="1400" dirty="0">
                  <a:solidFill>
                    <a:schemeClr val="bg1"/>
                  </a:solidFill>
                </a:rPr>
                <a:t>   2. Data API </a:t>
              </a:r>
              <a:r>
                <a:rPr lang="ko-KR" altLang="en-US" sz="1400" dirty="0">
                  <a:solidFill>
                    <a:schemeClr val="bg1"/>
                  </a:solidFill>
                </a:rPr>
                <a:t>구조</a:t>
              </a:r>
              <a:endParaRPr lang="en-US" altLang="ko-KR" sz="1400" dirty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l" fontAlgn="auto"/>
              <a:r>
                <a:rPr lang="en-US" altLang="ko-KR" sz="1400" dirty="0">
                  <a:solidFill>
                    <a:schemeClr val="bg1"/>
                  </a:solidFill>
                </a:rPr>
                <a:t>   3. Data API </a:t>
              </a:r>
              <a:r>
                <a:rPr lang="ko-KR" altLang="en-US" sz="1400" dirty="0">
                  <a:solidFill>
                    <a:schemeClr val="bg1"/>
                  </a:solidFill>
                </a:rPr>
                <a:t>구성 요소</a:t>
              </a: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780388" y="2901279"/>
            <a:ext cx="315881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9186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4214F92-683F-47CA-939A-ADAD36BDAA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161"/>
          <a:stretch/>
        </p:blipFill>
        <p:spPr>
          <a:xfrm>
            <a:off x="457428" y="1196752"/>
            <a:ext cx="8229143" cy="4824536"/>
          </a:xfrm>
          <a:prstGeom prst="rect">
            <a:avLst/>
          </a:prstGeom>
        </p:spPr>
      </p:pic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1.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API 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개요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01. Data API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813534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2.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API 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구조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01. Data API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EC03A5-559E-43EB-8370-4C97CE947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91" y="797524"/>
            <a:ext cx="8618505" cy="561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35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3.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API 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구성요소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01. Data API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소개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sz="1800" dirty="0"/>
              <a:t>MSA (Micro Service Architecture)</a:t>
            </a:r>
          </a:p>
          <a:p>
            <a:pPr lvl="1"/>
            <a:r>
              <a:rPr lang="ko-KR" altLang="en-US" dirty="0"/>
              <a:t>일반적인 큰 덩어리로 구성된 </a:t>
            </a:r>
            <a:r>
              <a:rPr lang="ko-KR" altLang="en-US" dirty="0" err="1"/>
              <a:t>모놀리식</a:t>
            </a:r>
            <a:r>
              <a:rPr lang="ko-KR" altLang="en-US" dirty="0"/>
              <a:t> 방식의 애플리케이션이 아닌 여러 개의 단일 서비스들의 조합으로 서비스를 구축하는 방식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Data API</a:t>
            </a:r>
            <a:r>
              <a:rPr lang="ko-KR" altLang="en-US" dirty="0"/>
              <a:t>의 경우 여러 개의 서비스들이 분리되어 독자적인 기능을 수행 할 수 있어야 하기 때문에 </a:t>
            </a:r>
            <a:r>
              <a:rPr lang="en-US" altLang="ko-KR" dirty="0"/>
              <a:t>MAS </a:t>
            </a:r>
            <a:r>
              <a:rPr lang="ko-KR" altLang="en-US" dirty="0"/>
              <a:t>방식을 채택함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API Gateway</a:t>
            </a:r>
          </a:p>
          <a:p>
            <a:pPr lvl="1"/>
            <a:r>
              <a:rPr lang="en-US" altLang="ko-KR" dirty="0"/>
              <a:t>Restful </a:t>
            </a:r>
            <a:r>
              <a:rPr lang="ko-KR" altLang="en-US" dirty="0"/>
              <a:t>방식으로 여러 서비스들을 호출 하기 위한 엔트리 포인트의 역할을 수행 할 뿐만 아니라 인증 </a:t>
            </a:r>
            <a:r>
              <a:rPr lang="en-US" altLang="ko-KR" dirty="0"/>
              <a:t>/ </a:t>
            </a:r>
            <a:r>
              <a:rPr lang="ko-KR" altLang="en-US" dirty="0"/>
              <a:t>인가</a:t>
            </a:r>
            <a:r>
              <a:rPr lang="en-US" altLang="ko-KR" dirty="0"/>
              <a:t>, Load Balancing</a:t>
            </a:r>
            <a:r>
              <a:rPr lang="ko-KR" altLang="en-US" dirty="0"/>
              <a:t>의 역할을 수행함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API Service Modules</a:t>
            </a:r>
          </a:p>
          <a:p>
            <a:pPr lvl="1"/>
            <a:r>
              <a:rPr lang="ko-KR" altLang="en-US" dirty="0"/>
              <a:t>서비스별로 하나의 모듈로 구성되어 있고 </a:t>
            </a:r>
            <a:r>
              <a:rPr lang="en-US" altLang="ko-KR" dirty="0"/>
              <a:t>API Gateway</a:t>
            </a:r>
            <a:r>
              <a:rPr lang="ko-KR" altLang="en-US" dirty="0"/>
              <a:t>를 통해 요청을 받아 기능을 수행</a:t>
            </a:r>
          </a:p>
          <a:p>
            <a:r>
              <a:rPr lang="en-US" altLang="ko-KR" sz="1800" dirty="0"/>
              <a:t>Authentication / Authorization</a:t>
            </a:r>
          </a:p>
          <a:p>
            <a:pPr lvl="1"/>
            <a:r>
              <a:rPr lang="en-US" altLang="ko-KR" dirty="0"/>
              <a:t>API</a:t>
            </a:r>
            <a:r>
              <a:rPr lang="ko-KR" altLang="en-US" dirty="0"/>
              <a:t>에 대한 사용자 인증과 사용 범위에 대한 인가를 처리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별도의 로그인 서버를 통해 </a:t>
            </a:r>
            <a:r>
              <a:rPr lang="en-US" altLang="ko-KR" dirty="0"/>
              <a:t>Access Token</a:t>
            </a:r>
            <a:r>
              <a:rPr lang="ko-KR" altLang="en-US" dirty="0"/>
              <a:t>을 발급 받음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1149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630986" y="1124744"/>
            <a:ext cx="7311582" cy="3888432"/>
            <a:chOff x="683568" y="1124744"/>
            <a:chExt cx="7920880" cy="3888432"/>
          </a:xfrm>
        </p:grpSpPr>
        <p:sp>
          <p:nvSpPr>
            <p:cNvPr id="7" name="직사각형 6"/>
            <p:cNvSpPr/>
            <p:nvPr/>
          </p:nvSpPr>
          <p:spPr>
            <a:xfrm>
              <a:off x="683568" y="1124744"/>
              <a:ext cx="7920880" cy="11521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spc="-150" dirty="0">
                  <a:solidFill>
                    <a:schemeClr val="bg1"/>
                  </a:solidFill>
                  <a:latin typeface="+mn-ea"/>
                </a:rPr>
                <a:t> ▣ </a:t>
              </a:r>
              <a:r>
                <a:rPr lang="en-US" altLang="ko-KR" sz="2400" b="1" spc="-15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 API </a:t>
              </a:r>
              <a:r>
                <a:rPr lang="ko-KR" altLang="en-US" sz="2400" b="1" spc="-15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실습</a:t>
              </a:r>
              <a:endParaRPr lang="ko-KR" altLang="en-US" sz="2400" b="1" spc="-1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8" name="부제목 2"/>
            <p:cNvSpPr txBox="1">
              <a:spLocks/>
            </p:cNvSpPr>
            <p:nvPr/>
          </p:nvSpPr>
          <p:spPr>
            <a:xfrm>
              <a:off x="755575" y="2508381"/>
              <a:ext cx="2871276" cy="28488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80000"/>
                </a:lnSpc>
              </a:pPr>
              <a:r>
                <a:rPr lang="en-US" altLang="ko-KR" sz="1600" b="1" spc="-50" dirty="0">
                  <a:solidFill>
                    <a:schemeClr val="bg1"/>
                  </a:solidFill>
                </a:rPr>
                <a:t>02. </a:t>
              </a:r>
              <a:r>
                <a:rPr lang="ko-KR" altLang="en-US" sz="1600" b="1" spc="-50" dirty="0">
                  <a:solidFill>
                    <a:schemeClr val="bg1"/>
                  </a:solidFill>
                </a:rPr>
                <a:t>사전학습</a:t>
              </a:r>
              <a:endParaRPr lang="en-US" altLang="ko-KR" sz="1600" b="1" spc="-50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845420" y="2937279"/>
              <a:ext cx="3600000" cy="0"/>
            </a:xfrm>
            <a:prstGeom prst="line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부제목 2"/>
            <p:cNvSpPr txBox="1">
              <a:spLocks/>
            </p:cNvSpPr>
            <p:nvPr/>
          </p:nvSpPr>
          <p:spPr>
            <a:xfrm>
              <a:off x="755576" y="3081295"/>
              <a:ext cx="5367553" cy="1931881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fontAlgn="auto"/>
              <a:r>
                <a:rPr lang="en-US" altLang="ko-KR" sz="1400" b="1" dirty="0">
                  <a:solidFill>
                    <a:schemeClr val="bg1"/>
                  </a:solidFill>
                </a:rPr>
                <a:t>   </a:t>
              </a:r>
              <a:r>
                <a:rPr lang="en-US" altLang="ko-KR" sz="1400" dirty="0">
                  <a:solidFill>
                    <a:schemeClr val="bg1"/>
                  </a:solidFill>
                </a:rPr>
                <a:t>1. Hadoop</a:t>
              </a:r>
            </a:p>
            <a:p>
              <a:pPr algn="l" fontAlgn="auto"/>
              <a:r>
                <a:rPr lang="en-US" altLang="ko-KR" sz="1400" dirty="0">
                  <a:solidFill>
                    <a:schemeClr val="bg1"/>
                  </a:solidFill>
                </a:rPr>
                <a:t>   2. Hive</a:t>
              </a:r>
            </a:p>
            <a:p>
              <a:pPr algn="l" fontAlgn="auto"/>
              <a:r>
                <a:rPr lang="en-US" altLang="ko-KR" sz="1400" dirty="0">
                  <a:solidFill>
                    <a:schemeClr val="bg1"/>
                  </a:solidFill>
                </a:rPr>
                <a:t>   3. </a:t>
              </a:r>
              <a:r>
                <a:rPr lang="en-US" altLang="ko-KR" sz="1400" dirty="0" err="1">
                  <a:solidFill>
                    <a:schemeClr val="bg1"/>
                  </a:solidFill>
                </a:rPr>
                <a:t>Sqoop</a:t>
              </a:r>
              <a:endParaRPr lang="en-US" altLang="ko-KR" sz="1400" dirty="0">
                <a:solidFill>
                  <a:schemeClr val="bg1"/>
                </a:solidFill>
              </a:endParaRPr>
            </a:p>
            <a:p>
              <a:pPr algn="l" fontAlgn="auto"/>
              <a:r>
                <a:rPr lang="en-US" altLang="ko-KR" sz="1400" dirty="0">
                  <a:solidFill>
                    <a:schemeClr val="bg1"/>
                  </a:solidFill>
                </a:rPr>
                <a:t>   4. </a:t>
              </a:r>
              <a:r>
                <a:rPr lang="en-US" altLang="ko-KR" sz="1400" dirty="0" err="1">
                  <a:solidFill>
                    <a:schemeClr val="bg1"/>
                  </a:solidFill>
                </a:rPr>
                <a:t>Oozie</a:t>
              </a:r>
              <a:endParaRPr lang="en-US" altLang="ko-KR" sz="1400" dirty="0">
                <a:solidFill>
                  <a:schemeClr val="bg1"/>
                </a:solidFill>
              </a:endParaRPr>
            </a:p>
            <a:p>
              <a:pPr algn="l" fontAlgn="auto"/>
              <a:r>
                <a:rPr lang="en-US" altLang="ko-KR" sz="1400" dirty="0">
                  <a:solidFill>
                    <a:schemeClr val="bg1"/>
                  </a:solidFill>
                </a:rPr>
                <a:t>   5. Kafka</a:t>
              </a:r>
              <a:endParaRPr lang="en-US" altLang="ko-KR" sz="1400" dirty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l" fontAlgn="auto"/>
              <a:r>
                <a:rPr lang="en-US" altLang="ko-KR" sz="1400" dirty="0">
                  <a:solidFill>
                    <a:schemeClr val="bg1"/>
                  </a:solidFill>
                </a:rPr>
                <a:t>   6. Spark</a:t>
              </a: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780388" y="2901279"/>
            <a:ext cx="315881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7285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1. Hadoop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41" name="내용 개체 틀 40"/>
          <p:cNvSpPr>
            <a:spLocks noGrp="1"/>
          </p:cNvSpPr>
          <p:nvPr>
            <p:ph idx="13"/>
          </p:nvPr>
        </p:nvSpPr>
        <p:spPr>
          <a:xfrm>
            <a:off x="252000" y="1052736"/>
            <a:ext cx="8640000" cy="5328592"/>
          </a:xfrm>
        </p:spPr>
        <p:txBody>
          <a:bodyPr/>
          <a:lstStyle/>
          <a:p>
            <a:r>
              <a:rPr lang="en-US" altLang="ko-KR" dirty="0"/>
              <a:t>HDFS</a:t>
            </a:r>
            <a:r>
              <a:rPr lang="ko-KR" altLang="en-US" dirty="0"/>
              <a:t> </a:t>
            </a:r>
            <a:r>
              <a:rPr lang="en-US" altLang="ko-KR" dirty="0"/>
              <a:t>(Hadoop</a:t>
            </a:r>
            <a:r>
              <a:rPr lang="ko-KR" altLang="en-US" dirty="0"/>
              <a:t> </a:t>
            </a:r>
            <a:r>
              <a:rPr lang="en-US" altLang="ko-KR" dirty="0"/>
              <a:t>Distributed File System)</a:t>
            </a:r>
          </a:p>
          <a:p>
            <a:pPr lvl="1"/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Hadoop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에서 대용량 파일을 분산 처리하기 위해 사용하는 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File System</a:t>
            </a:r>
            <a:endParaRPr lang="en-US" altLang="ko-KR" dirty="0"/>
          </a:p>
          <a:p>
            <a:pPr lvl="2"/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Google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의 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GFS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를 참고하여 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Open Source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로 만들어짐</a:t>
            </a:r>
            <a:endParaRPr lang="en-US" altLang="ko-KR" spc="-100" dirty="0">
              <a:latin typeface="맑은 고딕" pitchFamily="50" charset="-127"/>
              <a:cs typeface="Times New Roman" pitchFamily="18" charset="0"/>
            </a:endParaRPr>
          </a:p>
          <a:p>
            <a:pPr lvl="1"/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대용량의 데이터를 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Block 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단위로 나누어 여러 대의 서버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(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데이터 노드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)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에 분산시켜 저장</a:t>
            </a:r>
            <a:endParaRPr lang="en-US" altLang="ko-KR" dirty="0"/>
          </a:p>
          <a:p>
            <a:pPr lvl="1"/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서버에서 사용하는 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OS (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일반적으로 리눅스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)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 위에 구성되는 논리적인 데이터 구조</a:t>
            </a:r>
            <a:endParaRPr lang="en-US" altLang="ko-KR" spc="-100" dirty="0">
              <a:latin typeface="맑은 고딕" pitchFamily="50" charset="-127"/>
              <a:cs typeface="Times New Roman" pitchFamily="18" charset="0"/>
            </a:endParaRPr>
          </a:p>
          <a:p>
            <a:pPr lvl="2"/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실제 파일 내용은 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Hadoop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환경에서 확인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 (HDFS 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관련 명령어 사용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)</a:t>
            </a:r>
          </a:p>
          <a:p>
            <a:pPr lvl="1"/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범용 서버 장비들을 추가하여 저장 공간 및 처리 성능을 확보</a:t>
            </a:r>
            <a:endParaRPr lang="en-US" altLang="ko-KR" spc="-100" dirty="0">
              <a:latin typeface="맑은 고딕" pitchFamily="50" charset="-127"/>
              <a:cs typeface="Times New Roman" pitchFamily="18" charset="0"/>
            </a:endParaRPr>
          </a:p>
          <a:p>
            <a:pPr lvl="2"/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서버의 하드디스크는 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HDFS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로 구성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, 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시스템 자원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(CPU, Memory)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은 분산처리를 수행하는 역할</a:t>
            </a:r>
            <a:endParaRPr lang="en-US" altLang="ko-KR" spc="-100" dirty="0">
              <a:latin typeface="맑은 고딕" pitchFamily="50" charset="-127"/>
              <a:cs typeface="Times New Roman" pitchFamily="18" charset="0"/>
            </a:endParaRPr>
          </a:p>
          <a:p>
            <a:pPr lvl="2"/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기존의 대용량 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DB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나 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Storage 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구축을 위해 고성능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, 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고가의 장비가 필요한 부분을 해결함</a:t>
            </a:r>
            <a:endParaRPr lang="en-US" altLang="ko-KR" spc="-100" dirty="0">
              <a:latin typeface="맑은 고딕" pitchFamily="50" charset="-127"/>
              <a:cs typeface="Times New Roman" pitchFamily="18" charset="0"/>
            </a:endParaRPr>
          </a:p>
          <a:p>
            <a:pPr lvl="1"/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기존 대용량 시스템을 전부 대체하지는 않음</a:t>
            </a:r>
            <a:endParaRPr lang="en-US" altLang="ko-KR" spc="-100" dirty="0">
              <a:latin typeface="맑은 고딕" pitchFamily="50" charset="-127"/>
              <a:cs typeface="Times New Roman" pitchFamily="18" charset="0"/>
            </a:endParaRPr>
          </a:p>
          <a:p>
            <a:pPr lvl="2"/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저장 목적에 맞게 사용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 : 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빅 데이터 저장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, 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처리</a:t>
            </a:r>
            <a:r>
              <a:rPr lang="en-US" altLang="ko-KR" spc="-100" dirty="0">
                <a:latin typeface="맑은 고딕" pitchFamily="50" charset="-127"/>
                <a:cs typeface="Times New Roman" pitchFamily="18" charset="0"/>
              </a:rPr>
              <a:t>, </a:t>
            </a:r>
            <a:r>
              <a:rPr lang="ko-KR" altLang="en-US" spc="-100" dirty="0">
                <a:latin typeface="맑은 고딕" pitchFamily="50" charset="-127"/>
                <a:cs typeface="Times New Roman" pitchFamily="18" charset="0"/>
              </a:rPr>
              <a:t>분석에 특화</a:t>
            </a:r>
            <a:endParaRPr lang="en-US" altLang="ko-KR" spc="-100" dirty="0">
              <a:latin typeface="맑은 고딕" pitchFamily="50" charset="-127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618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107504" y="44624"/>
            <a:ext cx="8892481" cy="6475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57816"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1. Hadoop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092280" y="145776"/>
            <a:ext cx="2051721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57816">
              <a:defRPr/>
            </a:pPr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02. </a:t>
            </a:r>
            <a:r>
              <a:rPr lang="ko-KR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사전학습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8AF23F-F1E9-4A3D-8CF9-A0622E10DEE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HDFS </a:t>
            </a:r>
            <a:r>
              <a:rPr lang="ko-KR" altLang="en-US" dirty="0"/>
              <a:t>아키텍처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58AA1F8-C6C4-4338-9734-E699EDC1C19E}"/>
              </a:ext>
            </a:extLst>
          </p:cNvPr>
          <p:cNvGrpSpPr/>
          <p:nvPr/>
        </p:nvGrpSpPr>
        <p:grpSpPr>
          <a:xfrm>
            <a:off x="827584" y="1856478"/>
            <a:ext cx="7488832" cy="4236818"/>
            <a:chOff x="827584" y="1856478"/>
            <a:chExt cx="7488832" cy="4236818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927EBB1-7A7E-4D59-98E8-D9D97633AA55}"/>
                </a:ext>
              </a:extLst>
            </p:cNvPr>
            <p:cNvSpPr/>
            <p:nvPr/>
          </p:nvSpPr>
          <p:spPr>
            <a:xfrm>
              <a:off x="3743908" y="1856478"/>
              <a:ext cx="1656184" cy="792088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Client</a:t>
              </a: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(User)</a:t>
              </a:r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7284330-F76A-4E2D-9EF1-6D4020A14A25}"/>
                </a:ext>
              </a:extLst>
            </p:cNvPr>
            <p:cNvSpPr/>
            <p:nvPr/>
          </p:nvSpPr>
          <p:spPr>
            <a:xfrm>
              <a:off x="5292080" y="3212976"/>
              <a:ext cx="1656184" cy="792088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Namenode</a:t>
              </a:r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19780D81-84FE-4E25-A45E-B03610011B74}"/>
                </a:ext>
              </a:extLst>
            </p:cNvPr>
            <p:cNvSpPr/>
            <p:nvPr/>
          </p:nvSpPr>
          <p:spPr>
            <a:xfrm>
              <a:off x="827584" y="4811572"/>
              <a:ext cx="1656184" cy="79208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Datanode</a:t>
              </a:r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1004C6D7-F10A-41F2-865A-D454C3E209DB}"/>
                </a:ext>
              </a:extLst>
            </p:cNvPr>
            <p:cNvSpPr/>
            <p:nvPr/>
          </p:nvSpPr>
          <p:spPr>
            <a:xfrm>
              <a:off x="2771800" y="4811572"/>
              <a:ext cx="1656184" cy="79208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Datanode</a:t>
              </a:r>
              <a:endParaRPr lang="ko-KR" altLang="en-US" dirty="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F220B74-7379-4338-8C29-280CC31F838F}"/>
                </a:ext>
              </a:extLst>
            </p:cNvPr>
            <p:cNvSpPr/>
            <p:nvPr/>
          </p:nvSpPr>
          <p:spPr>
            <a:xfrm>
              <a:off x="4716016" y="4811572"/>
              <a:ext cx="1656184" cy="79208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Datanode</a:t>
              </a:r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49D2592-48FD-48A1-91F3-68F1B3C65393}"/>
                </a:ext>
              </a:extLst>
            </p:cNvPr>
            <p:cNvSpPr/>
            <p:nvPr/>
          </p:nvSpPr>
          <p:spPr>
            <a:xfrm>
              <a:off x="6660232" y="4811572"/>
              <a:ext cx="1656184" cy="79208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Datanode</a:t>
              </a:r>
              <a:endParaRPr lang="ko-KR" altLang="en-US" dirty="0"/>
            </a:p>
          </p:txBody>
        </p:sp>
        <p:cxnSp>
          <p:nvCxnSpPr>
            <p:cNvPr id="30" name="꺾인 연결선 11">
              <a:extLst>
                <a:ext uri="{FF2B5EF4-FFF2-40B4-BE49-F238E27FC236}">
                  <a16:creationId xmlns:a16="http://schemas.microsoft.com/office/drawing/2014/main" id="{CAB62FEE-10E2-40B1-91A2-2B9BC790D12E}"/>
                </a:ext>
              </a:extLst>
            </p:cNvPr>
            <p:cNvCxnSpPr>
              <a:stCxn id="24" idx="2"/>
              <a:endCxn id="25" idx="1"/>
            </p:cNvCxnSpPr>
            <p:nvPr/>
          </p:nvCxnSpPr>
          <p:spPr>
            <a:xfrm rot="16200000" flipH="1">
              <a:off x="4451813" y="2768753"/>
              <a:ext cx="960454" cy="720080"/>
            </a:xfrm>
            <a:prstGeom prst="bentConnector2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꺾인 연결선 12">
              <a:extLst>
                <a:ext uri="{FF2B5EF4-FFF2-40B4-BE49-F238E27FC236}">
                  <a16:creationId xmlns:a16="http://schemas.microsoft.com/office/drawing/2014/main" id="{A5D47162-4A36-4161-BCDD-EAFB6CFF06F7}"/>
                </a:ext>
              </a:extLst>
            </p:cNvPr>
            <p:cNvCxnSpPr>
              <a:stCxn id="26" idx="0"/>
              <a:endCxn id="29" idx="0"/>
            </p:cNvCxnSpPr>
            <p:nvPr/>
          </p:nvCxnSpPr>
          <p:spPr>
            <a:xfrm rot="5400000" flipH="1" flipV="1">
              <a:off x="4572000" y="1895248"/>
              <a:ext cx="12700" cy="5832648"/>
            </a:xfrm>
            <a:prstGeom prst="bentConnector3">
              <a:avLst>
                <a:gd name="adj1" fmla="val 1800000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꺾인 연결선 13">
              <a:extLst>
                <a:ext uri="{FF2B5EF4-FFF2-40B4-BE49-F238E27FC236}">
                  <a16:creationId xmlns:a16="http://schemas.microsoft.com/office/drawing/2014/main" id="{68E9C54C-6928-429D-97CE-961F2EC7824D}"/>
                </a:ext>
              </a:extLst>
            </p:cNvPr>
            <p:cNvCxnSpPr>
              <a:stCxn id="27" idx="0"/>
              <a:endCxn id="28" idx="0"/>
            </p:cNvCxnSpPr>
            <p:nvPr/>
          </p:nvCxnSpPr>
          <p:spPr>
            <a:xfrm rot="5400000" flipH="1" flipV="1">
              <a:off x="4572000" y="3839464"/>
              <a:ext cx="12700" cy="1944216"/>
            </a:xfrm>
            <a:prstGeom prst="bentConnector3">
              <a:avLst>
                <a:gd name="adj1" fmla="val 1800000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E9AB4957-D554-4E78-A892-C83688E58E9C}"/>
                </a:ext>
              </a:extLst>
            </p:cNvPr>
            <p:cNvCxnSpPr>
              <a:stCxn id="24" idx="2"/>
            </p:cNvCxnSpPr>
            <p:nvPr/>
          </p:nvCxnSpPr>
          <p:spPr>
            <a:xfrm>
              <a:off x="4572000" y="2648566"/>
              <a:ext cx="0" cy="193256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꺾인 연결선 15">
              <a:extLst>
                <a:ext uri="{FF2B5EF4-FFF2-40B4-BE49-F238E27FC236}">
                  <a16:creationId xmlns:a16="http://schemas.microsoft.com/office/drawing/2014/main" id="{52BBC9F4-574D-47B4-8548-2B84E13204E9}"/>
                </a:ext>
              </a:extLst>
            </p:cNvPr>
            <p:cNvCxnSpPr>
              <a:stCxn id="26" idx="0"/>
            </p:cNvCxnSpPr>
            <p:nvPr/>
          </p:nvCxnSpPr>
          <p:spPr>
            <a:xfrm rot="16200000" flipV="1">
              <a:off x="1126408" y="4282304"/>
              <a:ext cx="230444" cy="828092"/>
            </a:xfrm>
            <a:prstGeom prst="bentConnector2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꺾인 연결선 16">
              <a:extLst>
                <a:ext uri="{FF2B5EF4-FFF2-40B4-BE49-F238E27FC236}">
                  <a16:creationId xmlns:a16="http://schemas.microsoft.com/office/drawing/2014/main" id="{B7C43985-DD52-45A3-B3CE-816237C5CCED}"/>
                </a:ext>
              </a:extLst>
            </p:cNvPr>
            <p:cNvCxnSpPr>
              <a:stCxn id="29" idx="0"/>
            </p:cNvCxnSpPr>
            <p:nvPr/>
          </p:nvCxnSpPr>
          <p:spPr>
            <a:xfrm rot="5400000" flipH="1" flipV="1">
              <a:off x="7787148" y="4282304"/>
              <a:ext cx="230444" cy="828092"/>
            </a:xfrm>
            <a:prstGeom prst="bentConnector2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A6EA9D2-8789-4F41-B89D-A94B4141D1D5}"/>
                </a:ext>
              </a:extLst>
            </p:cNvPr>
            <p:cNvSpPr txBox="1"/>
            <p:nvPr/>
          </p:nvSpPr>
          <p:spPr>
            <a:xfrm>
              <a:off x="3052971" y="3212976"/>
              <a:ext cx="139903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TCP/IP</a:t>
              </a:r>
            </a:p>
            <a:p>
              <a:pPr algn="ctr"/>
              <a:r>
                <a:rPr lang="en-US" altLang="ko-KR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Networking</a:t>
              </a:r>
              <a:endParaRPr lang="ko-KR" altLang="en-US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8A07B20-8FA2-4410-BD56-A04E261ED6BF}"/>
                </a:ext>
              </a:extLst>
            </p:cNvPr>
            <p:cNvSpPr txBox="1"/>
            <p:nvPr/>
          </p:nvSpPr>
          <p:spPr>
            <a:xfrm>
              <a:off x="7050858" y="3424354"/>
              <a:ext cx="11801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Metadata</a:t>
              </a:r>
              <a:endParaRPr lang="ko-KR" altLang="en-US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DC77C21-5A5D-4C6A-8A65-BF3757798DB1}"/>
                </a:ext>
              </a:extLst>
            </p:cNvPr>
            <p:cNvSpPr txBox="1"/>
            <p:nvPr/>
          </p:nvSpPr>
          <p:spPr>
            <a:xfrm>
              <a:off x="3300309" y="5723964"/>
              <a:ext cx="2543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rgbClr val="0070C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Replicated data blocks</a:t>
              </a:r>
              <a:endParaRPr lang="ko-KR" altLang="en-US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8687479"/>
      </p:ext>
    </p:extLst>
  </p:cSld>
  <p:clrMapOvr>
    <a:masterClrMapping/>
  </p:clrMapOvr>
</p:sld>
</file>

<file path=ppt/theme/theme1.xml><?xml version="1.0" encoding="utf-8"?>
<a:theme xmlns:a="http://schemas.openxmlformats.org/drawingml/2006/main" name="최종 템플릿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solidFill>
            <a:schemeClr val="tx1"/>
          </a:solidFill>
          <a:prstDash val="solid"/>
        </a:ln>
      </a:spPr>
      <a:bodyPr wrap="square" rtlCol="0">
        <a:spAutoFit/>
      </a:bodyPr>
      <a:lstStyle>
        <a:defPPr marL="177800" indent="0">
          <a:buNone/>
          <a:defRPr sz="1600" dirty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최종 템플릿</Template>
  <TotalTime>8788</TotalTime>
  <Words>1397</Words>
  <Application>Microsoft Office PowerPoint</Application>
  <PresentationFormat>화면 슬라이드 쇼(4:3)</PresentationFormat>
  <Paragraphs>273</Paragraphs>
  <Slides>23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Malgun Gothic</vt:lpstr>
      <vt:lpstr>Malgun Gothic</vt:lpstr>
      <vt:lpstr>Arial</vt:lpstr>
      <vt:lpstr>Times New Roman</vt:lpstr>
      <vt:lpstr>Wingdings</vt:lpstr>
      <vt:lpstr>최종 템플릿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GKN</dc:creator>
  <cp:lastModifiedBy>홍성희</cp:lastModifiedBy>
  <cp:revision>1650</cp:revision>
  <cp:lastPrinted>2017-06-07T04:50:50Z</cp:lastPrinted>
  <dcterms:created xsi:type="dcterms:W3CDTF">2016-07-25T00:25:12Z</dcterms:created>
  <dcterms:modified xsi:type="dcterms:W3CDTF">2018-01-27T06:02:35Z</dcterms:modified>
</cp:coreProperties>
</file>

<file path=docProps/thumbnail.jpeg>
</file>